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Lst>
  <p:notesMasterIdLst>
    <p:notesMasterId r:id="rId48"/>
  </p:notesMasterIdLst>
  <p:sldIdLst>
    <p:sldId id="256" r:id="rId3"/>
    <p:sldId id="257" r:id="rId4"/>
    <p:sldId id="324" r:id="rId5"/>
    <p:sldId id="258" r:id="rId6"/>
    <p:sldId id="320" r:id="rId7"/>
    <p:sldId id="259" r:id="rId8"/>
    <p:sldId id="325" r:id="rId9"/>
    <p:sldId id="321" r:id="rId10"/>
    <p:sldId id="263" r:id="rId11"/>
    <p:sldId id="264" r:id="rId12"/>
    <p:sldId id="266" r:id="rId13"/>
    <p:sldId id="292" r:id="rId14"/>
    <p:sldId id="293" r:id="rId15"/>
    <p:sldId id="294" r:id="rId16"/>
    <p:sldId id="295" r:id="rId17"/>
    <p:sldId id="296" r:id="rId18"/>
    <p:sldId id="297" r:id="rId19"/>
    <p:sldId id="298" r:id="rId20"/>
    <p:sldId id="299" r:id="rId21"/>
    <p:sldId id="300" r:id="rId22"/>
    <p:sldId id="301" r:id="rId23"/>
    <p:sldId id="302" r:id="rId24"/>
    <p:sldId id="303" r:id="rId25"/>
    <p:sldId id="304" r:id="rId26"/>
    <p:sldId id="305" r:id="rId27"/>
    <p:sldId id="307" r:id="rId28"/>
    <p:sldId id="308" r:id="rId29"/>
    <p:sldId id="309" r:id="rId30"/>
    <p:sldId id="306" r:id="rId31"/>
    <p:sldId id="310" r:id="rId32"/>
    <p:sldId id="311" r:id="rId33"/>
    <p:sldId id="312" r:id="rId34"/>
    <p:sldId id="313" r:id="rId35"/>
    <p:sldId id="327" r:id="rId36"/>
    <p:sldId id="328" r:id="rId37"/>
    <p:sldId id="314" r:id="rId38"/>
    <p:sldId id="326" r:id="rId39"/>
    <p:sldId id="315" r:id="rId40"/>
    <p:sldId id="316" r:id="rId41"/>
    <p:sldId id="317" r:id="rId42"/>
    <p:sldId id="329" r:id="rId43"/>
    <p:sldId id="318" r:id="rId44"/>
    <p:sldId id="319" r:id="rId45"/>
    <p:sldId id="322" r:id="rId46"/>
    <p:sldId id="323" r:id="rId47"/>
  </p:sldIdLst>
  <p:sldSz cx="9144000" cy="6858000" type="screen4x3"/>
  <p:notesSz cx="7559675" cy="10691813"/>
  <p:embeddedFontLst>
    <p:embeddedFont>
      <p:font typeface="Calibri" panose="020F0502020204030204" pitchFamily="34" charset="0"/>
      <p:regular r:id="rId49"/>
      <p:bold r:id="rId50"/>
      <p:italic r:id="rId51"/>
      <p:boldItalic r:id="rId52"/>
    </p:embeddedFont>
    <p:embeddedFont>
      <p:font typeface="Roboto" panose="02000000000000000000"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7" roundtripDataSignature="AMtx7mhHDnQ5VdHoCdW9xeZjJJJbVCxnu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27AC98-77ED-4E27-9C4D-B4D3633C4C37}">
  <a:tblStyle styleId="{2427AC98-77ED-4E27-9C4D-B4D3633C4C37}"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149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8" Type="http://schemas.openxmlformats.org/officeDocument/2006/relationships/slide" Target="slides/slide6.xml"/><Relationship Id="rId51" Type="http://schemas.openxmlformats.org/officeDocument/2006/relationships/font" Target="fonts/font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customschemas.google.com/relationships/presentationmetadata" Target="meta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jp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55950" y="5078600"/>
            <a:ext cx="6047725" cy="48113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notes"/>
          <p:cNvSpPr txBox="1">
            <a:spLocks noGrp="1"/>
          </p:cNvSpPr>
          <p:nvPr>
            <p:ph type="body" idx="1"/>
          </p:nvPr>
        </p:nvSpPr>
        <p:spPr>
          <a:xfrm>
            <a:off x="755950" y="5078600"/>
            <a:ext cx="6047725" cy="4811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5" name="Google Shape;215;p1:notes"/>
          <p:cNvSpPr>
            <a:spLocks noGrp="1" noRot="1" noChangeAspect="1"/>
          </p:cNvSpPr>
          <p:nvPr>
            <p:ph type="sldImg" idx="2"/>
          </p:nvPr>
        </p:nvSpPr>
        <p:spPr>
          <a:xfrm>
            <a:off x="1108075" y="801688"/>
            <a:ext cx="5345113" cy="40100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2:notes"/>
          <p:cNvSpPr txBox="1">
            <a:spLocks noGrp="1"/>
          </p:cNvSpPr>
          <p:nvPr>
            <p:ph type="body" idx="1"/>
          </p:nvPr>
        </p:nvSpPr>
        <p:spPr>
          <a:xfrm>
            <a:off x="755950" y="5078600"/>
            <a:ext cx="6047725" cy="4811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3" name="Google Shape;223;p2:notes"/>
          <p:cNvSpPr>
            <a:spLocks noGrp="1" noRot="1" noChangeAspect="1"/>
          </p:cNvSpPr>
          <p:nvPr>
            <p:ph type="sldImg" idx="2"/>
          </p:nvPr>
        </p:nvSpPr>
        <p:spPr>
          <a:xfrm>
            <a:off x="1108075" y="801688"/>
            <a:ext cx="5345113" cy="40100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3:notes"/>
          <p:cNvSpPr txBox="1">
            <a:spLocks noGrp="1"/>
          </p:cNvSpPr>
          <p:nvPr>
            <p:ph type="body" idx="1"/>
          </p:nvPr>
        </p:nvSpPr>
        <p:spPr>
          <a:xfrm>
            <a:off x="755950" y="5078600"/>
            <a:ext cx="6047725" cy="4811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0" name="Google Shape;230;p3:notes"/>
          <p:cNvSpPr>
            <a:spLocks noGrp="1" noRot="1" noChangeAspect="1"/>
          </p:cNvSpPr>
          <p:nvPr>
            <p:ph type="sldImg" idx="2"/>
          </p:nvPr>
        </p:nvSpPr>
        <p:spPr>
          <a:xfrm>
            <a:off x="1108075" y="801688"/>
            <a:ext cx="5345113" cy="40100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4:notes"/>
          <p:cNvSpPr txBox="1">
            <a:spLocks noGrp="1"/>
          </p:cNvSpPr>
          <p:nvPr>
            <p:ph type="body" idx="1"/>
          </p:nvPr>
        </p:nvSpPr>
        <p:spPr>
          <a:xfrm>
            <a:off x="755950" y="5078600"/>
            <a:ext cx="6047725" cy="48113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Font typeface="Roboto"/>
              <a:buChar char="●"/>
            </a:pPr>
            <a:r>
              <a:rPr lang="en-IN" sz="1200">
                <a:solidFill>
                  <a:schemeClr val="dk1"/>
                </a:solidFill>
                <a:highlight>
                  <a:schemeClr val="lt1"/>
                </a:highlight>
                <a:latin typeface="Roboto"/>
                <a:ea typeface="Roboto"/>
                <a:cs typeface="Roboto"/>
                <a:sym typeface="Roboto"/>
              </a:rPr>
              <a:t>The generator monsters can create new monsters, but they're not very good at it yet. The discriminator monsters are experts at telling real monsters from fake ones.</a:t>
            </a:r>
            <a:endParaRPr sz="1200">
              <a:solidFill>
                <a:schemeClr val="dk1"/>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r>
              <a:rPr lang="en-IN" sz="1200">
                <a:solidFill>
                  <a:schemeClr val="dk1"/>
                </a:solidFill>
                <a:highlight>
                  <a:schemeClr val="lt1"/>
                </a:highlight>
                <a:latin typeface="Roboto"/>
                <a:ea typeface="Roboto"/>
                <a:cs typeface="Roboto"/>
                <a:sym typeface="Roboto"/>
              </a:rPr>
              <a:t>and the discriminator monsters try to tell which monsters are real and which ones were made by the generator monsters.</a:t>
            </a:r>
            <a:endParaRPr sz="1200">
              <a:solidFill>
                <a:schemeClr val="dk1"/>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r>
              <a:rPr lang="en-IN" sz="1200">
                <a:solidFill>
                  <a:schemeClr val="dk1"/>
                </a:solidFill>
                <a:highlight>
                  <a:schemeClr val="lt1"/>
                </a:highlight>
                <a:latin typeface="Roboto"/>
                <a:ea typeface="Roboto"/>
                <a:cs typeface="Roboto"/>
                <a:sym typeface="Roboto"/>
              </a:rPr>
              <a:t>And together, the generator and discriminator monsters can make really good monsters that look very real</a:t>
            </a:r>
            <a:endParaRPr sz="1200">
              <a:solidFill>
                <a:schemeClr val="dk1"/>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endParaRPr sz="1200">
              <a:solidFill>
                <a:schemeClr val="dk1"/>
              </a:solidFill>
              <a:highlight>
                <a:schemeClr val="lt1"/>
              </a:highlight>
              <a:latin typeface="Roboto"/>
              <a:ea typeface="Roboto"/>
              <a:cs typeface="Roboto"/>
              <a:sym typeface="Roboto"/>
            </a:endParaRPr>
          </a:p>
          <a:p>
            <a:pPr marL="0" lvl="0" indent="0" algn="l" rtl="0">
              <a:lnSpc>
                <a:spcPct val="100000"/>
              </a:lnSpc>
              <a:spcBef>
                <a:spcPts val="1500"/>
              </a:spcBef>
              <a:spcAft>
                <a:spcPts val="0"/>
              </a:spcAft>
              <a:buSzPts val="1100"/>
              <a:buNone/>
            </a:pPr>
            <a:endParaRPr/>
          </a:p>
        </p:txBody>
      </p:sp>
      <p:sp>
        <p:nvSpPr>
          <p:cNvPr id="237" name="Google Shape;237;p4:notes"/>
          <p:cNvSpPr>
            <a:spLocks noGrp="1" noRot="1" noChangeAspect="1"/>
          </p:cNvSpPr>
          <p:nvPr>
            <p:ph type="sldImg" idx="2"/>
          </p:nvPr>
        </p:nvSpPr>
        <p:spPr>
          <a:xfrm>
            <a:off x="1108075" y="801688"/>
            <a:ext cx="5345113" cy="40100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ad2df70b3_0_28:notes"/>
          <p:cNvSpPr>
            <a:spLocks noGrp="1" noRot="1" noChangeAspect="1"/>
          </p:cNvSpPr>
          <p:nvPr>
            <p:ph type="sldImg" idx="2"/>
          </p:nvPr>
        </p:nvSpPr>
        <p:spPr>
          <a:xfrm>
            <a:off x="1108075" y="801688"/>
            <a:ext cx="5345113" cy="40100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3" name="Google Shape;263;g1fad2df70b3_0_28:notes"/>
          <p:cNvSpPr txBox="1">
            <a:spLocks noGrp="1"/>
          </p:cNvSpPr>
          <p:nvPr>
            <p:ph type="body" idx="1"/>
          </p:nvPr>
        </p:nvSpPr>
        <p:spPr>
          <a:xfrm>
            <a:off x="755950" y="5078600"/>
            <a:ext cx="6047700" cy="4811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0:notes"/>
          <p:cNvSpPr txBox="1">
            <a:spLocks noGrp="1"/>
          </p:cNvSpPr>
          <p:nvPr>
            <p:ph type="body" idx="1"/>
          </p:nvPr>
        </p:nvSpPr>
        <p:spPr>
          <a:xfrm>
            <a:off x="755950" y="5078600"/>
            <a:ext cx="6047725" cy="4811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9" name="Google Shape;269;p10:notes"/>
          <p:cNvSpPr>
            <a:spLocks noGrp="1" noRot="1" noChangeAspect="1"/>
          </p:cNvSpPr>
          <p:nvPr>
            <p:ph type="sldImg" idx="2"/>
          </p:nvPr>
        </p:nvSpPr>
        <p:spPr>
          <a:xfrm>
            <a:off x="1108075" y="801688"/>
            <a:ext cx="5345113" cy="40100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12:notes"/>
          <p:cNvSpPr txBox="1">
            <a:spLocks noGrp="1"/>
          </p:cNvSpPr>
          <p:nvPr>
            <p:ph type="body" idx="1"/>
          </p:nvPr>
        </p:nvSpPr>
        <p:spPr>
          <a:xfrm>
            <a:off x="755950" y="5078600"/>
            <a:ext cx="6047725" cy="4811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3" name="Google Shape;283;p12:notes"/>
          <p:cNvSpPr>
            <a:spLocks noGrp="1" noRot="1" noChangeAspect="1"/>
          </p:cNvSpPr>
          <p:nvPr>
            <p:ph type="sldImg" idx="2"/>
          </p:nvPr>
        </p:nvSpPr>
        <p:spPr>
          <a:xfrm>
            <a:off x="1108075" y="801688"/>
            <a:ext cx="5345113" cy="40100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9"/>
        <p:cNvGrpSpPr/>
        <p:nvPr/>
      </p:nvGrpSpPr>
      <p:grpSpPr>
        <a:xfrm>
          <a:off x="0" y="0"/>
          <a:ext cx="0" cy="0"/>
          <a:chOff x="0" y="0"/>
          <a:chExt cx="0" cy="0"/>
        </a:xfrm>
      </p:grpSpPr>
      <p:sp>
        <p:nvSpPr>
          <p:cNvPr id="40" name="Google Shape;40;p45"/>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45"/>
          <p:cNvSpPr txBox="1">
            <a:spLocks noGrp="1"/>
          </p:cNvSpPr>
          <p:nvPr>
            <p:ph type="body" idx="1"/>
          </p:nvPr>
        </p:nvSpPr>
        <p:spPr>
          <a:xfrm>
            <a:off x="457200" y="1604520"/>
            <a:ext cx="82290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2" name="Google Shape;42;p45"/>
          <p:cNvSpPr txBox="1">
            <a:spLocks noGrp="1"/>
          </p:cNvSpPr>
          <p:nvPr>
            <p:ph type="body" idx="2"/>
          </p:nvPr>
        </p:nvSpPr>
        <p:spPr>
          <a:xfrm>
            <a:off x="457200" y="3682080"/>
            <a:ext cx="82290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3"/>
        <p:cNvGrpSpPr/>
        <p:nvPr/>
      </p:nvGrpSpPr>
      <p:grpSpPr>
        <a:xfrm>
          <a:off x="0" y="0"/>
          <a:ext cx="0" cy="0"/>
          <a:chOff x="0" y="0"/>
          <a:chExt cx="0" cy="0"/>
        </a:xfrm>
      </p:grpSpPr>
      <p:sp>
        <p:nvSpPr>
          <p:cNvPr id="44" name="Google Shape;44;p46"/>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46"/>
          <p:cNvSpPr txBox="1">
            <a:spLocks noGrp="1"/>
          </p:cNvSpPr>
          <p:nvPr>
            <p:ph type="body" idx="1"/>
          </p:nvPr>
        </p:nvSpPr>
        <p:spPr>
          <a:xfrm>
            <a:off x="45720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 name="Google Shape;46;p46"/>
          <p:cNvSpPr txBox="1">
            <a:spLocks noGrp="1"/>
          </p:cNvSpPr>
          <p:nvPr>
            <p:ph type="body" idx="2"/>
          </p:nvPr>
        </p:nvSpPr>
        <p:spPr>
          <a:xfrm>
            <a:off x="467388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 name="Google Shape;47;p46"/>
          <p:cNvSpPr txBox="1">
            <a:spLocks noGrp="1"/>
          </p:cNvSpPr>
          <p:nvPr>
            <p:ph type="body" idx="3"/>
          </p:nvPr>
        </p:nvSpPr>
        <p:spPr>
          <a:xfrm>
            <a:off x="457200" y="368208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8" name="Google Shape;48;p46"/>
          <p:cNvSpPr txBox="1">
            <a:spLocks noGrp="1"/>
          </p:cNvSpPr>
          <p:nvPr>
            <p:ph type="body" idx="4"/>
          </p:nvPr>
        </p:nvSpPr>
        <p:spPr>
          <a:xfrm>
            <a:off x="4673880" y="368208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9"/>
        <p:cNvGrpSpPr/>
        <p:nvPr/>
      </p:nvGrpSpPr>
      <p:grpSpPr>
        <a:xfrm>
          <a:off x="0" y="0"/>
          <a:ext cx="0" cy="0"/>
          <a:chOff x="0" y="0"/>
          <a:chExt cx="0" cy="0"/>
        </a:xfrm>
      </p:grpSpPr>
      <p:sp>
        <p:nvSpPr>
          <p:cNvPr id="50" name="Google Shape;50;p47"/>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47"/>
          <p:cNvSpPr txBox="1">
            <a:spLocks noGrp="1"/>
          </p:cNvSpPr>
          <p:nvPr>
            <p:ph type="body" idx="1"/>
          </p:nvPr>
        </p:nvSpPr>
        <p:spPr>
          <a:xfrm>
            <a:off x="457200" y="160452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7"/>
          <p:cNvSpPr txBox="1">
            <a:spLocks noGrp="1"/>
          </p:cNvSpPr>
          <p:nvPr>
            <p:ph type="body" idx="2"/>
          </p:nvPr>
        </p:nvSpPr>
        <p:spPr>
          <a:xfrm>
            <a:off x="3239640" y="160452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 name="Google Shape;53;p47"/>
          <p:cNvSpPr txBox="1">
            <a:spLocks noGrp="1"/>
          </p:cNvSpPr>
          <p:nvPr>
            <p:ph type="body" idx="3"/>
          </p:nvPr>
        </p:nvSpPr>
        <p:spPr>
          <a:xfrm>
            <a:off x="6022080" y="160452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47"/>
          <p:cNvSpPr txBox="1">
            <a:spLocks noGrp="1"/>
          </p:cNvSpPr>
          <p:nvPr>
            <p:ph type="body" idx="4"/>
          </p:nvPr>
        </p:nvSpPr>
        <p:spPr>
          <a:xfrm>
            <a:off x="457200" y="368208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47"/>
          <p:cNvSpPr txBox="1">
            <a:spLocks noGrp="1"/>
          </p:cNvSpPr>
          <p:nvPr>
            <p:ph type="body" idx="5"/>
          </p:nvPr>
        </p:nvSpPr>
        <p:spPr>
          <a:xfrm>
            <a:off x="3239640" y="368208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6" name="Google Shape;56;p47"/>
          <p:cNvSpPr txBox="1">
            <a:spLocks noGrp="1"/>
          </p:cNvSpPr>
          <p:nvPr>
            <p:ph type="body" idx="6"/>
          </p:nvPr>
        </p:nvSpPr>
        <p:spPr>
          <a:xfrm>
            <a:off x="6022080" y="368208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1"/>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2"/>
        <p:cNvGrpSpPr/>
        <p:nvPr/>
      </p:nvGrpSpPr>
      <p:grpSpPr>
        <a:xfrm>
          <a:off x="0" y="0"/>
          <a:ext cx="0" cy="0"/>
          <a:chOff x="0" y="0"/>
          <a:chExt cx="0" cy="0"/>
        </a:xfrm>
      </p:grpSpPr>
      <p:sp>
        <p:nvSpPr>
          <p:cNvPr id="63" name="Google Shape;63;p48"/>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48"/>
          <p:cNvSpPr txBox="1">
            <a:spLocks noGrp="1"/>
          </p:cNvSpPr>
          <p:nvPr>
            <p:ph type="subTitle" idx="1"/>
          </p:nvPr>
        </p:nvSpPr>
        <p:spPr>
          <a:xfrm>
            <a:off x="457200" y="1604520"/>
            <a:ext cx="8229000" cy="39768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5"/>
        <p:cNvGrpSpPr/>
        <p:nvPr/>
      </p:nvGrpSpPr>
      <p:grpSpPr>
        <a:xfrm>
          <a:off x="0" y="0"/>
          <a:ext cx="0" cy="0"/>
          <a:chOff x="0" y="0"/>
          <a:chExt cx="0" cy="0"/>
        </a:xfrm>
      </p:grpSpPr>
      <p:sp>
        <p:nvSpPr>
          <p:cNvPr id="66" name="Google Shape;66;p49"/>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49"/>
          <p:cNvSpPr txBox="1">
            <a:spLocks noGrp="1"/>
          </p:cNvSpPr>
          <p:nvPr>
            <p:ph type="body" idx="1"/>
          </p:nvPr>
        </p:nvSpPr>
        <p:spPr>
          <a:xfrm>
            <a:off x="457200" y="1604520"/>
            <a:ext cx="82290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8"/>
        <p:cNvGrpSpPr/>
        <p:nvPr/>
      </p:nvGrpSpPr>
      <p:grpSpPr>
        <a:xfrm>
          <a:off x="0" y="0"/>
          <a:ext cx="0" cy="0"/>
          <a:chOff x="0" y="0"/>
          <a:chExt cx="0" cy="0"/>
        </a:xfrm>
      </p:grpSpPr>
      <p:sp>
        <p:nvSpPr>
          <p:cNvPr id="69" name="Google Shape;69;p50"/>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50"/>
          <p:cNvSpPr txBox="1">
            <a:spLocks noGrp="1"/>
          </p:cNvSpPr>
          <p:nvPr>
            <p:ph type="body" idx="1"/>
          </p:nvPr>
        </p:nvSpPr>
        <p:spPr>
          <a:xfrm>
            <a:off x="457200" y="1604520"/>
            <a:ext cx="40155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1" name="Google Shape;71;p50"/>
          <p:cNvSpPr txBox="1">
            <a:spLocks noGrp="1"/>
          </p:cNvSpPr>
          <p:nvPr>
            <p:ph type="body" idx="2"/>
          </p:nvPr>
        </p:nvSpPr>
        <p:spPr>
          <a:xfrm>
            <a:off x="4673880" y="1604520"/>
            <a:ext cx="40155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p51"/>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4"/>
        <p:cNvGrpSpPr/>
        <p:nvPr/>
      </p:nvGrpSpPr>
      <p:grpSpPr>
        <a:xfrm>
          <a:off x="0" y="0"/>
          <a:ext cx="0" cy="0"/>
          <a:chOff x="0" y="0"/>
          <a:chExt cx="0" cy="0"/>
        </a:xfrm>
      </p:grpSpPr>
      <p:sp>
        <p:nvSpPr>
          <p:cNvPr id="75" name="Google Shape;75;p52"/>
          <p:cNvSpPr txBox="1">
            <a:spLocks noGrp="1"/>
          </p:cNvSpPr>
          <p:nvPr>
            <p:ph type="subTitle" idx="1"/>
          </p:nvPr>
        </p:nvSpPr>
        <p:spPr>
          <a:xfrm>
            <a:off x="705600" y="197640"/>
            <a:ext cx="7731600" cy="53097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6"/>
        <p:cNvGrpSpPr/>
        <p:nvPr/>
      </p:nvGrpSpPr>
      <p:grpSpPr>
        <a:xfrm>
          <a:off x="0" y="0"/>
          <a:ext cx="0" cy="0"/>
          <a:chOff x="0" y="0"/>
          <a:chExt cx="0" cy="0"/>
        </a:xfrm>
      </p:grpSpPr>
      <p:sp>
        <p:nvSpPr>
          <p:cNvPr id="77" name="Google Shape;77;p53"/>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53"/>
          <p:cNvSpPr txBox="1">
            <a:spLocks noGrp="1"/>
          </p:cNvSpPr>
          <p:nvPr>
            <p:ph type="body" idx="1"/>
          </p:nvPr>
        </p:nvSpPr>
        <p:spPr>
          <a:xfrm>
            <a:off x="45720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9" name="Google Shape;79;p53"/>
          <p:cNvSpPr txBox="1">
            <a:spLocks noGrp="1"/>
          </p:cNvSpPr>
          <p:nvPr>
            <p:ph type="body" idx="2"/>
          </p:nvPr>
        </p:nvSpPr>
        <p:spPr>
          <a:xfrm>
            <a:off x="4673880" y="1604520"/>
            <a:ext cx="40155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53"/>
          <p:cNvSpPr txBox="1">
            <a:spLocks noGrp="1"/>
          </p:cNvSpPr>
          <p:nvPr>
            <p:ph type="body" idx="3"/>
          </p:nvPr>
        </p:nvSpPr>
        <p:spPr>
          <a:xfrm>
            <a:off x="457200" y="368208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0"/>
        <p:cNvGrpSpPr/>
        <p:nvPr/>
      </p:nvGrpSpPr>
      <p:grpSpPr>
        <a:xfrm>
          <a:off x="0" y="0"/>
          <a:ext cx="0" cy="0"/>
          <a:chOff x="0" y="0"/>
          <a:chExt cx="0" cy="0"/>
        </a:xfrm>
      </p:grpSpPr>
      <p:sp>
        <p:nvSpPr>
          <p:cNvPr id="11" name="Google Shape;11;p37"/>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 name="Google Shape;12;p37"/>
          <p:cNvSpPr txBox="1">
            <a:spLocks noGrp="1"/>
          </p:cNvSpPr>
          <p:nvPr>
            <p:ph type="subTitle" idx="1"/>
          </p:nvPr>
        </p:nvSpPr>
        <p:spPr>
          <a:xfrm>
            <a:off x="457200" y="1604520"/>
            <a:ext cx="8229000" cy="39768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1"/>
        <p:cNvGrpSpPr/>
        <p:nvPr/>
      </p:nvGrpSpPr>
      <p:grpSpPr>
        <a:xfrm>
          <a:off x="0" y="0"/>
          <a:ext cx="0" cy="0"/>
          <a:chOff x="0" y="0"/>
          <a:chExt cx="0" cy="0"/>
        </a:xfrm>
      </p:grpSpPr>
      <p:sp>
        <p:nvSpPr>
          <p:cNvPr id="82" name="Google Shape;82;p54"/>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54"/>
          <p:cNvSpPr txBox="1">
            <a:spLocks noGrp="1"/>
          </p:cNvSpPr>
          <p:nvPr>
            <p:ph type="body" idx="1"/>
          </p:nvPr>
        </p:nvSpPr>
        <p:spPr>
          <a:xfrm>
            <a:off x="457200" y="1604520"/>
            <a:ext cx="40155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4" name="Google Shape;84;p54"/>
          <p:cNvSpPr txBox="1">
            <a:spLocks noGrp="1"/>
          </p:cNvSpPr>
          <p:nvPr>
            <p:ph type="body" idx="2"/>
          </p:nvPr>
        </p:nvSpPr>
        <p:spPr>
          <a:xfrm>
            <a:off x="467388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54"/>
          <p:cNvSpPr txBox="1">
            <a:spLocks noGrp="1"/>
          </p:cNvSpPr>
          <p:nvPr>
            <p:ph type="body" idx="3"/>
          </p:nvPr>
        </p:nvSpPr>
        <p:spPr>
          <a:xfrm>
            <a:off x="4673880" y="368208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6"/>
        <p:cNvGrpSpPr/>
        <p:nvPr/>
      </p:nvGrpSpPr>
      <p:grpSpPr>
        <a:xfrm>
          <a:off x="0" y="0"/>
          <a:ext cx="0" cy="0"/>
          <a:chOff x="0" y="0"/>
          <a:chExt cx="0" cy="0"/>
        </a:xfrm>
      </p:grpSpPr>
      <p:sp>
        <p:nvSpPr>
          <p:cNvPr id="87" name="Google Shape;87;p55"/>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55"/>
          <p:cNvSpPr txBox="1">
            <a:spLocks noGrp="1"/>
          </p:cNvSpPr>
          <p:nvPr>
            <p:ph type="body" idx="1"/>
          </p:nvPr>
        </p:nvSpPr>
        <p:spPr>
          <a:xfrm>
            <a:off x="45720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9" name="Google Shape;89;p55"/>
          <p:cNvSpPr txBox="1">
            <a:spLocks noGrp="1"/>
          </p:cNvSpPr>
          <p:nvPr>
            <p:ph type="body" idx="2"/>
          </p:nvPr>
        </p:nvSpPr>
        <p:spPr>
          <a:xfrm>
            <a:off x="467388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55"/>
          <p:cNvSpPr txBox="1">
            <a:spLocks noGrp="1"/>
          </p:cNvSpPr>
          <p:nvPr>
            <p:ph type="body" idx="3"/>
          </p:nvPr>
        </p:nvSpPr>
        <p:spPr>
          <a:xfrm>
            <a:off x="457200" y="3682080"/>
            <a:ext cx="82290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1"/>
        <p:cNvGrpSpPr/>
        <p:nvPr/>
      </p:nvGrpSpPr>
      <p:grpSpPr>
        <a:xfrm>
          <a:off x="0" y="0"/>
          <a:ext cx="0" cy="0"/>
          <a:chOff x="0" y="0"/>
          <a:chExt cx="0" cy="0"/>
        </a:xfrm>
      </p:grpSpPr>
      <p:sp>
        <p:nvSpPr>
          <p:cNvPr id="92" name="Google Shape;92;p56"/>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56"/>
          <p:cNvSpPr txBox="1">
            <a:spLocks noGrp="1"/>
          </p:cNvSpPr>
          <p:nvPr>
            <p:ph type="body" idx="1"/>
          </p:nvPr>
        </p:nvSpPr>
        <p:spPr>
          <a:xfrm>
            <a:off x="457200" y="1604520"/>
            <a:ext cx="82290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4" name="Google Shape;94;p56"/>
          <p:cNvSpPr txBox="1">
            <a:spLocks noGrp="1"/>
          </p:cNvSpPr>
          <p:nvPr>
            <p:ph type="body" idx="2"/>
          </p:nvPr>
        </p:nvSpPr>
        <p:spPr>
          <a:xfrm>
            <a:off x="457200" y="3682080"/>
            <a:ext cx="82290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5"/>
        <p:cNvGrpSpPr/>
        <p:nvPr/>
      </p:nvGrpSpPr>
      <p:grpSpPr>
        <a:xfrm>
          <a:off x="0" y="0"/>
          <a:ext cx="0" cy="0"/>
          <a:chOff x="0" y="0"/>
          <a:chExt cx="0" cy="0"/>
        </a:xfrm>
      </p:grpSpPr>
      <p:sp>
        <p:nvSpPr>
          <p:cNvPr id="96" name="Google Shape;96;p57"/>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57"/>
          <p:cNvSpPr txBox="1">
            <a:spLocks noGrp="1"/>
          </p:cNvSpPr>
          <p:nvPr>
            <p:ph type="body" idx="1"/>
          </p:nvPr>
        </p:nvSpPr>
        <p:spPr>
          <a:xfrm>
            <a:off x="45720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8" name="Google Shape;98;p57"/>
          <p:cNvSpPr txBox="1">
            <a:spLocks noGrp="1"/>
          </p:cNvSpPr>
          <p:nvPr>
            <p:ph type="body" idx="2"/>
          </p:nvPr>
        </p:nvSpPr>
        <p:spPr>
          <a:xfrm>
            <a:off x="467388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57"/>
          <p:cNvSpPr txBox="1">
            <a:spLocks noGrp="1"/>
          </p:cNvSpPr>
          <p:nvPr>
            <p:ph type="body" idx="3"/>
          </p:nvPr>
        </p:nvSpPr>
        <p:spPr>
          <a:xfrm>
            <a:off x="457200" y="368208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57"/>
          <p:cNvSpPr txBox="1">
            <a:spLocks noGrp="1"/>
          </p:cNvSpPr>
          <p:nvPr>
            <p:ph type="body" idx="4"/>
          </p:nvPr>
        </p:nvSpPr>
        <p:spPr>
          <a:xfrm>
            <a:off x="4673880" y="368208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1"/>
        <p:cNvGrpSpPr/>
        <p:nvPr/>
      </p:nvGrpSpPr>
      <p:grpSpPr>
        <a:xfrm>
          <a:off x="0" y="0"/>
          <a:ext cx="0" cy="0"/>
          <a:chOff x="0" y="0"/>
          <a:chExt cx="0" cy="0"/>
        </a:xfrm>
      </p:grpSpPr>
      <p:sp>
        <p:nvSpPr>
          <p:cNvPr id="102" name="Google Shape;102;p58"/>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58"/>
          <p:cNvSpPr txBox="1">
            <a:spLocks noGrp="1"/>
          </p:cNvSpPr>
          <p:nvPr>
            <p:ph type="body" idx="1"/>
          </p:nvPr>
        </p:nvSpPr>
        <p:spPr>
          <a:xfrm>
            <a:off x="457200" y="160452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4" name="Google Shape;104;p58"/>
          <p:cNvSpPr txBox="1">
            <a:spLocks noGrp="1"/>
          </p:cNvSpPr>
          <p:nvPr>
            <p:ph type="body" idx="2"/>
          </p:nvPr>
        </p:nvSpPr>
        <p:spPr>
          <a:xfrm>
            <a:off x="3239640" y="160452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58"/>
          <p:cNvSpPr txBox="1">
            <a:spLocks noGrp="1"/>
          </p:cNvSpPr>
          <p:nvPr>
            <p:ph type="body" idx="3"/>
          </p:nvPr>
        </p:nvSpPr>
        <p:spPr>
          <a:xfrm>
            <a:off x="6022080" y="160452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58"/>
          <p:cNvSpPr txBox="1">
            <a:spLocks noGrp="1"/>
          </p:cNvSpPr>
          <p:nvPr>
            <p:ph type="body" idx="4"/>
          </p:nvPr>
        </p:nvSpPr>
        <p:spPr>
          <a:xfrm>
            <a:off x="457200" y="368208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58"/>
          <p:cNvSpPr txBox="1">
            <a:spLocks noGrp="1"/>
          </p:cNvSpPr>
          <p:nvPr>
            <p:ph type="body" idx="5"/>
          </p:nvPr>
        </p:nvSpPr>
        <p:spPr>
          <a:xfrm>
            <a:off x="3239640" y="368208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58"/>
          <p:cNvSpPr txBox="1">
            <a:spLocks noGrp="1"/>
          </p:cNvSpPr>
          <p:nvPr>
            <p:ph type="body" idx="6"/>
          </p:nvPr>
        </p:nvSpPr>
        <p:spPr>
          <a:xfrm>
            <a:off x="6022080" y="3682080"/>
            <a:ext cx="26496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3"/>
        <p:cNvGrpSpPr/>
        <p:nvPr/>
      </p:nvGrpSpPr>
      <p:grpSpPr>
        <a:xfrm>
          <a:off x="0" y="0"/>
          <a:ext cx="0" cy="0"/>
          <a:chOff x="0" y="0"/>
          <a:chExt cx="0" cy="0"/>
        </a:xfrm>
      </p:grpSpPr>
      <p:sp>
        <p:nvSpPr>
          <p:cNvPr id="14" name="Google Shape;14;p38"/>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38"/>
          <p:cNvSpPr txBox="1">
            <a:spLocks noGrp="1"/>
          </p:cNvSpPr>
          <p:nvPr>
            <p:ph type="body" idx="1"/>
          </p:nvPr>
        </p:nvSpPr>
        <p:spPr>
          <a:xfrm>
            <a:off x="457200" y="1604520"/>
            <a:ext cx="82290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6"/>
        <p:cNvGrpSpPr/>
        <p:nvPr/>
      </p:nvGrpSpPr>
      <p:grpSpPr>
        <a:xfrm>
          <a:off x="0" y="0"/>
          <a:ext cx="0" cy="0"/>
          <a:chOff x="0" y="0"/>
          <a:chExt cx="0" cy="0"/>
        </a:xfrm>
      </p:grpSpPr>
      <p:sp>
        <p:nvSpPr>
          <p:cNvPr id="17" name="Google Shape;17;p39"/>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39"/>
          <p:cNvSpPr txBox="1">
            <a:spLocks noGrp="1"/>
          </p:cNvSpPr>
          <p:nvPr>
            <p:ph type="body" idx="1"/>
          </p:nvPr>
        </p:nvSpPr>
        <p:spPr>
          <a:xfrm>
            <a:off x="457200" y="1604520"/>
            <a:ext cx="40155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9" name="Google Shape;19;p39"/>
          <p:cNvSpPr txBox="1">
            <a:spLocks noGrp="1"/>
          </p:cNvSpPr>
          <p:nvPr>
            <p:ph type="body" idx="2"/>
          </p:nvPr>
        </p:nvSpPr>
        <p:spPr>
          <a:xfrm>
            <a:off x="4673880" y="1604520"/>
            <a:ext cx="40155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40"/>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2"/>
        <p:cNvGrpSpPr/>
        <p:nvPr/>
      </p:nvGrpSpPr>
      <p:grpSpPr>
        <a:xfrm>
          <a:off x="0" y="0"/>
          <a:ext cx="0" cy="0"/>
          <a:chOff x="0" y="0"/>
          <a:chExt cx="0" cy="0"/>
        </a:xfrm>
      </p:grpSpPr>
      <p:sp>
        <p:nvSpPr>
          <p:cNvPr id="23" name="Google Shape;23;p41"/>
          <p:cNvSpPr txBox="1">
            <a:spLocks noGrp="1"/>
          </p:cNvSpPr>
          <p:nvPr>
            <p:ph type="subTitle" idx="1"/>
          </p:nvPr>
        </p:nvSpPr>
        <p:spPr>
          <a:xfrm>
            <a:off x="705600" y="197640"/>
            <a:ext cx="7731600" cy="53097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4"/>
        <p:cNvGrpSpPr/>
        <p:nvPr/>
      </p:nvGrpSpPr>
      <p:grpSpPr>
        <a:xfrm>
          <a:off x="0" y="0"/>
          <a:ext cx="0" cy="0"/>
          <a:chOff x="0" y="0"/>
          <a:chExt cx="0" cy="0"/>
        </a:xfrm>
      </p:grpSpPr>
      <p:sp>
        <p:nvSpPr>
          <p:cNvPr id="25" name="Google Shape;25;p42"/>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42"/>
          <p:cNvSpPr txBox="1">
            <a:spLocks noGrp="1"/>
          </p:cNvSpPr>
          <p:nvPr>
            <p:ph type="body" idx="1"/>
          </p:nvPr>
        </p:nvSpPr>
        <p:spPr>
          <a:xfrm>
            <a:off x="45720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42"/>
          <p:cNvSpPr txBox="1">
            <a:spLocks noGrp="1"/>
          </p:cNvSpPr>
          <p:nvPr>
            <p:ph type="body" idx="2"/>
          </p:nvPr>
        </p:nvSpPr>
        <p:spPr>
          <a:xfrm>
            <a:off x="4673880" y="1604520"/>
            <a:ext cx="40155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8" name="Google Shape;28;p42"/>
          <p:cNvSpPr txBox="1">
            <a:spLocks noGrp="1"/>
          </p:cNvSpPr>
          <p:nvPr>
            <p:ph type="body" idx="3"/>
          </p:nvPr>
        </p:nvSpPr>
        <p:spPr>
          <a:xfrm>
            <a:off x="457200" y="368208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9"/>
        <p:cNvGrpSpPr/>
        <p:nvPr/>
      </p:nvGrpSpPr>
      <p:grpSpPr>
        <a:xfrm>
          <a:off x="0" y="0"/>
          <a:ext cx="0" cy="0"/>
          <a:chOff x="0" y="0"/>
          <a:chExt cx="0" cy="0"/>
        </a:xfrm>
      </p:grpSpPr>
      <p:sp>
        <p:nvSpPr>
          <p:cNvPr id="30" name="Google Shape;30;p43"/>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43"/>
          <p:cNvSpPr txBox="1">
            <a:spLocks noGrp="1"/>
          </p:cNvSpPr>
          <p:nvPr>
            <p:ph type="body" idx="1"/>
          </p:nvPr>
        </p:nvSpPr>
        <p:spPr>
          <a:xfrm>
            <a:off x="457200" y="1604520"/>
            <a:ext cx="4015500" cy="39768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43"/>
          <p:cNvSpPr txBox="1">
            <a:spLocks noGrp="1"/>
          </p:cNvSpPr>
          <p:nvPr>
            <p:ph type="body" idx="2"/>
          </p:nvPr>
        </p:nvSpPr>
        <p:spPr>
          <a:xfrm>
            <a:off x="467388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3" name="Google Shape;33;p43"/>
          <p:cNvSpPr txBox="1">
            <a:spLocks noGrp="1"/>
          </p:cNvSpPr>
          <p:nvPr>
            <p:ph type="body" idx="3"/>
          </p:nvPr>
        </p:nvSpPr>
        <p:spPr>
          <a:xfrm>
            <a:off x="4673880" y="368208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4"/>
        <p:cNvGrpSpPr/>
        <p:nvPr/>
      </p:nvGrpSpPr>
      <p:grpSpPr>
        <a:xfrm>
          <a:off x="0" y="0"/>
          <a:ext cx="0" cy="0"/>
          <a:chOff x="0" y="0"/>
          <a:chExt cx="0" cy="0"/>
        </a:xfrm>
      </p:grpSpPr>
      <p:sp>
        <p:nvSpPr>
          <p:cNvPr id="35" name="Google Shape;35;p44"/>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44"/>
          <p:cNvSpPr txBox="1">
            <a:spLocks noGrp="1"/>
          </p:cNvSpPr>
          <p:nvPr>
            <p:ph type="body" idx="1"/>
          </p:nvPr>
        </p:nvSpPr>
        <p:spPr>
          <a:xfrm>
            <a:off x="45720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44"/>
          <p:cNvSpPr txBox="1">
            <a:spLocks noGrp="1"/>
          </p:cNvSpPr>
          <p:nvPr>
            <p:ph type="body" idx="2"/>
          </p:nvPr>
        </p:nvSpPr>
        <p:spPr>
          <a:xfrm>
            <a:off x="4673880" y="1604520"/>
            <a:ext cx="40155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8" name="Google Shape;38;p44"/>
          <p:cNvSpPr txBox="1">
            <a:spLocks noGrp="1"/>
          </p:cNvSpPr>
          <p:nvPr>
            <p:ph type="body" idx="3"/>
          </p:nvPr>
        </p:nvSpPr>
        <p:spPr>
          <a:xfrm>
            <a:off x="457200" y="3682080"/>
            <a:ext cx="8229000" cy="18969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29"/>
          <p:cNvPicPr preferRelativeResize="0"/>
          <p:nvPr/>
        </p:nvPicPr>
        <p:blipFill rotWithShape="1">
          <a:blip r:embed="rId14">
            <a:alphaModFix/>
          </a:blip>
          <a:srcRect/>
          <a:stretch/>
        </p:blipFill>
        <p:spPr>
          <a:xfrm>
            <a:off x="457200" y="0"/>
            <a:ext cx="922680" cy="1599480"/>
          </a:xfrm>
          <a:prstGeom prst="rect">
            <a:avLst/>
          </a:prstGeom>
          <a:noFill/>
          <a:ln>
            <a:noFill/>
          </a:ln>
        </p:spPr>
      </p:pic>
      <p:sp>
        <p:nvSpPr>
          <p:cNvPr id="7" name="Google Shape;7;p29"/>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29"/>
          <p:cNvSpPr txBox="1">
            <a:spLocks noGrp="1"/>
          </p:cNvSpPr>
          <p:nvPr>
            <p:ph type="body" idx="1"/>
          </p:nvPr>
        </p:nvSpPr>
        <p:spPr>
          <a:xfrm>
            <a:off x="457200" y="1604520"/>
            <a:ext cx="8229000" cy="39768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
        <p:cNvGrpSpPr/>
        <p:nvPr/>
      </p:nvGrpSpPr>
      <p:grpSpPr>
        <a:xfrm>
          <a:off x="0" y="0"/>
          <a:ext cx="0" cy="0"/>
          <a:chOff x="0" y="0"/>
          <a:chExt cx="0" cy="0"/>
        </a:xfrm>
      </p:grpSpPr>
      <p:pic>
        <p:nvPicPr>
          <p:cNvPr id="58" name="Google Shape;58;p31"/>
          <p:cNvPicPr preferRelativeResize="0"/>
          <p:nvPr/>
        </p:nvPicPr>
        <p:blipFill rotWithShape="1">
          <a:blip r:embed="rId14">
            <a:alphaModFix/>
          </a:blip>
          <a:srcRect/>
          <a:stretch/>
        </p:blipFill>
        <p:spPr>
          <a:xfrm>
            <a:off x="457200" y="0"/>
            <a:ext cx="922680" cy="1599480"/>
          </a:xfrm>
          <a:prstGeom prst="rect">
            <a:avLst/>
          </a:prstGeom>
          <a:noFill/>
          <a:ln>
            <a:noFill/>
          </a:ln>
        </p:spPr>
      </p:pic>
      <p:sp>
        <p:nvSpPr>
          <p:cNvPr id="59" name="Google Shape;59;p31"/>
          <p:cNvSpPr txBox="1">
            <a:spLocks noGrp="1"/>
          </p:cNvSpPr>
          <p:nvPr>
            <p:ph type="title"/>
          </p:nvPr>
        </p:nvSpPr>
        <p:spPr>
          <a:xfrm>
            <a:off x="705600" y="197640"/>
            <a:ext cx="7731600" cy="1145100"/>
          </a:xfrm>
          <a:prstGeom prst="rect">
            <a:avLst/>
          </a:prstGeom>
          <a:noFill/>
          <a:ln>
            <a:noFill/>
          </a:ln>
        </p:spPr>
        <p:txBody>
          <a:bodyPr spcFirstLastPara="1" wrap="square" lIns="0" tIns="0" rIns="0" bIns="0" anchor="ctr"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0" name="Google Shape;60;p31"/>
          <p:cNvSpPr txBox="1">
            <a:spLocks noGrp="1"/>
          </p:cNvSpPr>
          <p:nvPr>
            <p:ph type="body" idx="1"/>
          </p:nvPr>
        </p:nvSpPr>
        <p:spPr>
          <a:xfrm>
            <a:off x="457200" y="1604520"/>
            <a:ext cx="8229000" cy="39768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huseyin.kusetogullari@bth.se"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1"/>
          <p:cNvSpPr/>
          <p:nvPr/>
        </p:nvSpPr>
        <p:spPr>
          <a:xfrm>
            <a:off x="967320" y="2004840"/>
            <a:ext cx="7207200" cy="157960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b="1" dirty="0">
                <a:latin typeface="Calibri"/>
                <a:cs typeface="Calibri"/>
                <a:sym typeface="Calibri"/>
              </a:rPr>
              <a:t>Real  time Optical  Character Recognition in steel bars using  YOLOv5</a:t>
            </a:r>
            <a:endParaRPr sz="3600" b="0" i="0" u="none" strike="noStrike" cap="none" dirty="0">
              <a:solidFill>
                <a:srgbClr val="000000"/>
              </a:solidFill>
              <a:latin typeface="Arial"/>
              <a:ea typeface="Arial"/>
              <a:cs typeface="Arial"/>
              <a:sym typeface="Arial"/>
            </a:endParaRPr>
          </a:p>
        </p:txBody>
      </p:sp>
      <p:sp>
        <p:nvSpPr>
          <p:cNvPr id="218" name="Google Shape;218;p1"/>
          <p:cNvSpPr/>
          <p:nvPr/>
        </p:nvSpPr>
        <p:spPr>
          <a:xfrm>
            <a:off x="402480" y="4343040"/>
            <a:ext cx="4626000" cy="123161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1800"/>
              <a:buFont typeface="Arial"/>
              <a:buNone/>
            </a:pPr>
            <a:r>
              <a:rPr lang="en-IN" sz="1800" b="0" i="0" u="none" strike="noStrike" cap="none" dirty="0">
                <a:solidFill>
                  <a:srgbClr val="888888"/>
                </a:solidFill>
                <a:latin typeface="Calibri"/>
                <a:ea typeface="Calibri"/>
                <a:cs typeface="Calibri"/>
                <a:sym typeface="Calibri"/>
              </a:rPr>
              <a:t>Student- : </a:t>
            </a:r>
            <a:endParaRPr sz="1800" b="0" i="0" u="none" strike="noStrike" cap="none" dirty="0">
              <a:solidFill>
                <a:srgbClr val="000000"/>
              </a:solidFill>
              <a:latin typeface="Arial"/>
              <a:ea typeface="Arial"/>
              <a:cs typeface="Arial"/>
              <a:sym typeface="Arial"/>
            </a:endParaRPr>
          </a:p>
          <a:p>
            <a:pPr marL="0" marR="0" lvl="0" indent="0" algn="l" rtl="0">
              <a:lnSpc>
                <a:spcPct val="120000"/>
              </a:lnSpc>
              <a:spcBef>
                <a:spcPts val="99"/>
              </a:spcBef>
              <a:spcAft>
                <a:spcPts val="0"/>
              </a:spcAft>
              <a:buClr>
                <a:srgbClr val="000000"/>
              </a:buClr>
              <a:buSzPts val="1800"/>
              <a:buFont typeface="Arial"/>
              <a:buNone/>
            </a:pPr>
            <a:r>
              <a:rPr lang="en-IN" sz="1800" b="0" i="0" u="none" strike="noStrike" cap="none" dirty="0">
                <a:solidFill>
                  <a:srgbClr val="888888"/>
                </a:solidFill>
                <a:latin typeface="Calibri"/>
                <a:ea typeface="Arial"/>
                <a:cs typeface="Calibri"/>
                <a:sym typeface="Calibri"/>
              </a:rPr>
              <a:t>Monica Gattupall</a:t>
            </a:r>
            <a:r>
              <a:rPr lang="en-IN" sz="1800" dirty="0">
                <a:solidFill>
                  <a:srgbClr val="888888"/>
                </a:solidFill>
                <a:latin typeface="Calibri"/>
                <a:cs typeface="Calibri"/>
                <a:sym typeface="Calibri"/>
              </a:rPr>
              <a:t>i</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IN" sz="1800" u="sng" dirty="0">
                <a:solidFill>
                  <a:srgbClr val="0000FF"/>
                </a:solidFill>
                <a:latin typeface="Calibri"/>
                <a:ea typeface="Calibri"/>
                <a:cs typeface="Calibri"/>
                <a:sym typeface="Calibri"/>
              </a:rPr>
              <a:t>moga</a:t>
            </a:r>
            <a:r>
              <a:rPr lang="en-IN" sz="1800" b="0" i="0" u="sng" strike="noStrike" cap="none" dirty="0">
                <a:solidFill>
                  <a:srgbClr val="0000FF"/>
                </a:solidFill>
                <a:latin typeface="Calibri"/>
                <a:ea typeface="Calibri"/>
                <a:cs typeface="Calibri"/>
                <a:sym typeface="Calibri"/>
              </a:rPr>
              <a:t>20@student.bth.se</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Arial"/>
              <a:ea typeface="Arial"/>
              <a:cs typeface="Arial"/>
              <a:sym typeface="Arial"/>
            </a:endParaRPr>
          </a:p>
        </p:txBody>
      </p:sp>
      <p:sp>
        <p:nvSpPr>
          <p:cNvPr id="219" name="Google Shape;219;p1"/>
          <p:cNvSpPr/>
          <p:nvPr/>
        </p:nvSpPr>
        <p:spPr>
          <a:xfrm>
            <a:off x="5457240" y="4394520"/>
            <a:ext cx="2779200" cy="9216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888888"/>
                </a:solidFill>
                <a:latin typeface="Calibri"/>
                <a:ea typeface="Calibri"/>
                <a:cs typeface="Calibri"/>
                <a:sym typeface="Calibri"/>
              </a:rPr>
              <a:t>Supervisor-</a:t>
            </a:r>
            <a:endParaRPr sz="1800" b="0" i="0" u="none" strike="noStrike" cap="none">
              <a:solidFill>
                <a:srgbClr val="000000"/>
              </a:solidFill>
              <a:latin typeface="Arial"/>
              <a:ea typeface="Arial"/>
              <a:cs typeface="Arial"/>
              <a:sym typeface="Arial"/>
            </a:endParaRPr>
          </a:p>
          <a:p>
            <a:pPr marL="0" marR="0" lvl="0" indent="0" algn="l" rtl="0">
              <a:lnSpc>
                <a:spcPct val="114950"/>
              </a:lnSpc>
              <a:spcBef>
                <a:spcPts val="499"/>
              </a:spcBef>
              <a:spcAft>
                <a:spcPts val="0"/>
              </a:spcAft>
              <a:buClr>
                <a:srgbClr val="000000"/>
              </a:buClr>
              <a:buSzPts val="1800"/>
              <a:buFont typeface="Arial"/>
              <a:buNone/>
            </a:pPr>
            <a:r>
              <a:rPr lang="en-IN" sz="1800" b="0" i="0" u="none" strike="noStrike" cap="none">
                <a:solidFill>
                  <a:srgbClr val="888888"/>
                </a:solidFill>
                <a:latin typeface="Calibri"/>
                <a:ea typeface="Calibri"/>
                <a:cs typeface="Calibri"/>
                <a:sym typeface="Calibri"/>
              </a:rPr>
              <a:t>Dr. Hüseyin Kusetogullari</a:t>
            </a:r>
            <a:r>
              <a:rPr lang="en-IN" sz="2000" b="0" i="0" u="none" strike="noStrike" cap="none">
                <a:solidFill>
                  <a:srgbClr val="888888"/>
                </a:solidFill>
                <a:latin typeface="Calibri"/>
                <a:ea typeface="Calibri"/>
                <a:cs typeface="Calibri"/>
                <a:sym typeface="Calibri"/>
              </a:rPr>
              <a:t>:</a:t>
            </a:r>
            <a:endParaRPr sz="2000" b="0" i="0" u="none" strike="noStrike" cap="none">
              <a:solidFill>
                <a:srgbClr val="000000"/>
              </a:solidFill>
              <a:latin typeface="Arial"/>
              <a:ea typeface="Arial"/>
              <a:cs typeface="Arial"/>
              <a:sym typeface="Arial"/>
            </a:endParaRPr>
          </a:p>
          <a:p>
            <a:pPr marL="0" marR="0" lvl="0" indent="0" algn="l" rtl="0">
              <a:lnSpc>
                <a:spcPct val="114950"/>
              </a:lnSpc>
              <a:spcBef>
                <a:spcPts val="0"/>
              </a:spcBef>
              <a:spcAft>
                <a:spcPts val="0"/>
              </a:spcAft>
              <a:buClr>
                <a:srgbClr val="000000"/>
              </a:buClr>
              <a:buSzPts val="1800"/>
              <a:buFont typeface="Arial"/>
              <a:buNone/>
            </a:pPr>
            <a:r>
              <a:rPr lang="en-IN" sz="1800" b="0" i="0" u="sng" strike="noStrike" cap="none">
                <a:solidFill>
                  <a:srgbClr val="0000FF"/>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huseyin.kusetogullari@bth.s</a:t>
            </a:r>
            <a:r>
              <a:rPr lang="en-IN" sz="2000" b="0" i="0" u="sng" strike="noStrike" cap="none">
                <a:solidFill>
                  <a:srgbClr val="0000FF"/>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e</a:t>
            </a:r>
            <a:endParaRPr sz="2000" b="0" i="0" u="none" strike="noStrike" cap="none">
              <a:solidFill>
                <a:srgbClr val="000000"/>
              </a:solidFill>
              <a:latin typeface="Arial"/>
              <a:ea typeface="Arial"/>
              <a:cs typeface="Arial"/>
              <a:sym typeface="Arial"/>
            </a:endParaRPr>
          </a:p>
        </p:txBody>
      </p:sp>
      <p:sp>
        <p:nvSpPr>
          <p:cNvPr id="220" name="Google Shape;220;p1"/>
          <p:cNvSpPr/>
          <p:nvPr/>
        </p:nvSpPr>
        <p:spPr>
          <a:xfrm>
            <a:off x="8547120" y="6378120"/>
            <a:ext cx="138960" cy="27864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IN" sz="1800" b="0" i="0" u="none" strike="noStrike" cap="none">
                <a:solidFill>
                  <a:srgbClr val="888888"/>
                </a:solidFill>
                <a:latin typeface="Arial"/>
                <a:ea typeface="Arial"/>
                <a:cs typeface="Arial"/>
                <a:sym typeface="Arial"/>
              </a:rPr>
              <a:t>1</a:t>
            </a:fld>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10"/>
          <p:cNvSpPr/>
          <p:nvPr/>
        </p:nvSpPr>
        <p:spPr>
          <a:xfrm rot="-2401">
            <a:off x="1973692" y="482449"/>
            <a:ext cx="7731602" cy="10680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IN" sz="2400" b="1"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Aim and Objectives</a:t>
            </a:r>
            <a:endParaRPr sz="2400" b="1"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272" name="Google Shape;272;p10"/>
          <p:cNvSpPr/>
          <p:nvPr/>
        </p:nvSpPr>
        <p:spPr>
          <a:xfrm>
            <a:off x="8419680" y="6378120"/>
            <a:ext cx="266400" cy="27864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IN" sz="1800" b="0" i="0" u="none" strike="noStrike" cap="none">
                <a:solidFill>
                  <a:srgbClr val="888888"/>
                </a:solidFill>
                <a:latin typeface="Arial"/>
                <a:ea typeface="Arial"/>
                <a:cs typeface="Arial"/>
                <a:sym typeface="Arial"/>
              </a:rPr>
              <a:t>10</a:t>
            </a:fld>
            <a:endParaRPr sz="1800" b="0" i="0" u="none" strike="noStrike" cap="none">
              <a:solidFill>
                <a:srgbClr val="000000"/>
              </a:solidFill>
              <a:latin typeface="Arial"/>
              <a:ea typeface="Arial"/>
              <a:cs typeface="Arial"/>
              <a:sym typeface="Arial"/>
            </a:endParaRPr>
          </a:p>
        </p:txBody>
      </p:sp>
      <p:sp>
        <p:nvSpPr>
          <p:cNvPr id="273" name="Google Shape;273;p10"/>
          <p:cNvSpPr/>
          <p:nvPr/>
        </p:nvSpPr>
        <p:spPr>
          <a:xfrm>
            <a:off x="919620" y="1959072"/>
            <a:ext cx="7304760" cy="2769989"/>
          </a:xfrm>
          <a:prstGeom prst="rect">
            <a:avLst/>
          </a:prstGeom>
          <a:noFill/>
          <a:ln>
            <a:noFill/>
          </a:ln>
        </p:spPr>
        <p:txBody>
          <a:bodyPr spcFirstLastPara="1" wrap="square" lIns="0" tIns="0" rIns="0" bIns="0" anchor="t" anchorCtr="0">
            <a:spAutoFit/>
          </a:bodyPr>
          <a:lstStyle/>
          <a:p>
            <a:pPr marL="457200" marR="0" lvl="0" algn="just" rtl="0">
              <a:lnSpc>
                <a:spcPct val="100000"/>
              </a:lnSpc>
              <a:spcBef>
                <a:spcPts val="0"/>
              </a:spcBef>
              <a:spcAft>
                <a:spcPts val="0"/>
              </a:spcAft>
              <a:buClr>
                <a:srgbClr val="000000"/>
              </a:buClr>
              <a:buSzPts val="2000"/>
            </a:pPr>
            <a:r>
              <a:rPr lang="en-US" sz="1800" b="1" i="0" u="none" strike="noStrike" cap="none" dirty="0">
                <a:solidFill>
                  <a:srgbClr val="000000"/>
                </a:solidFill>
                <a:latin typeface="Times New Roman" panose="02020603050405020304" pitchFamily="18" charset="0"/>
                <a:cs typeface="Times New Roman" panose="02020603050405020304" pitchFamily="18" charset="0"/>
                <a:sym typeface="Arial"/>
              </a:rPr>
              <a:t>Aim</a:t>
            </a: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 This project aims to investigate and implement a robust text-classification algorithm that is preferably as accurate as a human reader in reading the text on the ends of the steel bars.</a:t>
            </a:r>
          </a:p>
          <a:p>
            <a:pPr marL="457200" marR="0" lvl="0" algn="just" rtl="0">
              <a:lnSpc>
                <a:spcPct val="100000"/>
              </a:lnSpc>
              <a:spcBef>
                <a:spcPts val="0"/>
              </a:spcBef>
              <a:spcAft>
                <a:spcPts val="0"/>
              </a:spcAft>
              <a:buClr>
                <a:srgbClr val="000000"/>
              </a:buClr>
              <a:buSzPts val="2000"/>
            </a:pPr>
            <a:endPar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endParaRPr>
          </a:p>
          <a:p>
            <a:pPr marL="457200" marR="0" lvl="0" algn="just" rtl="0">
              <a:lnSpc>
                <a:spcPct val="100000"/>
              </a:lnSpc>
              <a:spcBef>
                <a:spcPts val="0"/>
              </a:spcBef>
              <a:spcAft>
                <a:spcPts val="0"/>
              </a:spcAft>
              <a:buClr>
                <a:srgbClr val="000000"/>
              </a:buClr>
              <a:buSzPts val="2000"/>
            </a:pPr>
            <a:r>
              <a:rPr lang="en-US" sz="1800" b="1" i="0" u="none" strike="noStrike" cap="none" dirty="0">
                <a:solidFill>
                  <a:srgbClr val="000000"/>
                </a:solidFill>
                <a:latin typeface="Times New Roman" panose="02020603050405020304" pitchFamily="18" charset="0"/>
                <a:cs typeface="Times New Roman" panose="02020603050405020304" pitchFamily="18" charset="0"/>
                <a:sym typeface="Arial"/>
              </a:rPr>
              <a:t>Objectives:</a:t>
            </a:r>
          </a:p>
          <a:p>
            <a:pPr marL="457200" marR="0" lvl="0" algn="just" rtl="0">
              <a:lnSpc>
                <a:spcPct val="100000"/>
              </a:lnSpc>
              <a:spcBef>
                <a:spcPts val="0"/>
              </a:spcBef>
              <a:spcAft>
                <a:spcPts val="0"/>
              </a:spcAft>
              <a:buClr>
                <a:srgbClr val="000000"/>
              </a:buClr>
              <a:buSzPts val="2000"/>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   Detection    and    localization    of    text    on    Steel    bars,    resulting    in    images    with bounded  boxes.</a:t>
            </a:r>
          </a:p>
          <a:p>
            <a:pPr marL="457200" marR="0" lvl="0" algn="just" rtl="0">
              <a:lnSpc>
                <a:spcPct val="100000"/>
              </a:lnSpc>
              <a:spcBef>
                <a:spcPts val="0"/>
              </a:spcBef>
              <a:spcAft>
                <a:spcPts val="0"/>
              </a:spcAft>
              <a:buClr>
                <a:srgbClr val="000000"/>
              </a:buClr>
              <a:buSzPts val="2000"/>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   Extracting  text  from  the  images  produced  by  Objective  1.</a:t>
            </a:r>
          </a:p>
          <a:p>
            <a:pPr marL="457200" marR="0" lvl="0" algn="just" rtl="0">
              <a:lnSpc>
                <a:spcPct val="100000"/>
              </a:lnSpc>
              <a:spcBef>
                <a:spcPts val="0"/>
              </a:spcBef>
              <a:spcAft>
                <a:spcPts val="0"/>
              </a:spcAft>
              <a:buClr>
                <a:srgbClr val="000000"/>
              </a:buClr>
              <a:buSzPts val="2000"/>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   Report  success  rates  and  uncertainty  estimates  broken  down  by  marking/surface/image  quality.</a:t>
            </a:r>
            <a:endParaRPr sz="18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12"/>
          <p:cNvSpPr/>
          <p:nvPr/>
        </p:nvSpPr>
        <p:spPr>
          <a:xfrm>
            <a:off x="3016576" y="371880"/>
            <a:ext cx="6299143" cy="740483"/>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IN" sz="2400" b="1"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Research questions</a:t>
            </a:r>
            <a:endParaRPr sz="2400" b="1"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286" name="Google Shape;286;p12"/>
          <p:cNvSpPr/>
          <p:nvPr/>
        </p:nvSpPr>
        <p:spPr>
          <a:xfrm>
            <a:off x="1296000" y="1953000"/>
            <a:ext cx="7009560" cy="1661993"/>
          </a:xfrm>
          <a:prstGeom prst="rect">
            <a:avLst/>
          </a:prstGeom>
          <a:noFill/>
          <a:ln>
            <a:noFill/>
          </a:ln>
        </p:spPr>
        <p:txBody>
          <a:bodyPr spcFirstLastPara="1" wrap="square" lIns="0" tIns="0" rIns="0" bIns="0" anchor="t" anchorCtr="0">
            <a:spAutoFit/>
          </a:bodyPr>
          <a:lstStyle/>
          <a:p>
            <a:pPr marL="0" marR="0" lvl="0" indent="0" algn="just" rtl="0">
              <a:lnSpc>
                <a:spcPct val="100000"/>
              </a:lnSpc>
              <a:spcBef>
                <a:spcPts val="0"/>
              </a:spcBef>
              <a:spcAft>
                <a:spcPts val="0"/>
              </a:spcAft>
              <a:buClr>
                <a:srgbClr val="000000"/>
              </a:buClr>
              <a:buSzPts val="2000"/>
              <a:buFont typeface="Arial"/>
              <a:buNone/>
            </a:pPr>
            <a:r>
              <a:rPr lang="en-US" sz="1800" dirty="0">
                <a:latin typeface="Times New Roman" panose="02020603050405020304" pitchFamily="18" charset="0"/>
                <a:cs typeface="Times New Roman" panose="02020603050405020304" pitchFamily="18" charset="0"/>
              </a:rPr>
              <a:t>R</a:t>
            </a:r>
            <a:r>
              <a:rPr lang="en-US" sz="1800" i="0" u="none" strike="noStrike" cap="none" dirty="0">
                <a:solidFill>
                  <a:srgbClr val="000000"/>
                </a:solidFill>
                <a:latin typeface="Times New Roman" panose="02020603050405020304" pitchFamily="18" charset="0"/>
                <a:cs typeface="Times New Roman" panose="02020603050405020304" pitchFamily="18" charset="0"/>
              </a:rPr>
              <a:t>Q1:How   good   is   the   proposed   model   at   recognizing   the   characters   on the  Steel   bars?</a:t>
            </a:r>
          </a:p>
          <a:p>
            <a:pPr marL="0" marR="0" lvl="0" indent="0" algn="just" rtl="0">
              <a:lnSpc>
                <a:spcPct val="100000"/>
              </a:lnSpc>
              <a:spcBef>
                <a:spcPts val="0"/>
              </a:spcBef>
              <a:spcAft>
                <a:spcPts val="0"/>
              </a:spcAft>
              <a:buClr>
                <a:srgbClr val="000000"/>
              </a:buClr>
              <a:buSzPts val="2000"/>
              <a:buFont typeface="Arial"/>
              <a:buNone/>
            </a:pPr>
            <a:endParaRPr lang="en-US" sz="1800" dirty="0">
              <a:latin typeface="Times New Roman" panose="02020603050405020304" pitchFamily="18" charset="0"/>
              <a:cs typeface="Times New Roman" panose="02020603050405020304" pitchFamily="18" charset="0"/>
            </a:endParaRPr>
          </a:p>
          <a:p>
            <a:pPr marL="0" marR="0" lvl="0" indent="0" algn="just" rtl="0">
              <a:lnSpc>
                <a:spcPct val="100000"/>
              </a:lnSpc>
              <a:spcBef>
                <a:spcPts val="0"/>
              </a:spcBef>
              <a:spcAft>
                <a:spcPts val="0"/>
              </a:spcAft>
              <a:buClr>
                <a:srgbClr val="000000"/>
              </a:buClr>
              <a:buSzPts val="2000"/>
              <a:buFont typeface="Arial"/>
              <a:buNone/>
            </a:pPr>
            <a:endParaRPr sz="1800" i="0" u="none" strike="noStrike" cap="none" dirty="0">
              <a:solidFill>
                <a:srgbClr val="000000"/>
              </a:solidFill>
              <a:latin typeface="Times New Roman" panose="02020603050405020304" pitchFamily="18" charset="0"/>
              <a:cs typeface="Times New Roman" panose="02020603050405020304" pitchFamily="18" charset="0"/>
            </a:endParaRPr>
          </a:p>
          <a:p>
            <a:pPr marL="0" marR="0" lvl="0" indent="0" algn="just" rtl="0">
              <a:lnSpc>
                <a:spcPct val="100000"/>
              </a:lnSpc>
              <a:spcBef>
                <a:spcPts val="0"/>
              </a:spcBef>
              <a:spcAft>
                <a:spcPts val="0"/>
              </a:spcAft>
              <a:buClr>
                <a:srgbClr val="000000"/>
              </a:buClr>
              <a:buSzPts val="2000"/>
              <a:buFont typeface="Arial"/>
              <a:buNone/>
            </a:pPr>
            <a:r>
              <a:rPr lang="en-US" sz="1800" i="0" u="none" strike="noStrike" cap="none" dirty="0">
                <a:solidFill>
                  <a:srgbClr val="000000"/>
                </a:solidFill>
                <a:latin typeface="Times New Roman" panose="02020603050405020304" pitchFamily="18" charset="0"/>
                <a:cs typeface="Times New Roman" panose="02020603050405020304" pitchFamily="18" charset="0"/>
              </a:rPr>
              <a:t>RQ2:     What   are   the   uncertainty   conditions   in   the   images   that   must   be overcome  to   make   better   predictions?</a:t>
            </a:r>
            <a:endParaRPr sz="1800" i="0" u="none" strike="noStrike" cap="none" dirty="0">
              <a:solidFill>
                <a:srgbClr val="000000"/>
              </a:solidFill>
              <a:latin typeface="Times New Roman" panose="02020603050405020304" pitchFamily="18" charset="0"/>
              <a:cs typeface="Times New Roman" panose="02020603050405020304" pitchFamily="18" charset="0"/>
            </a:endParaRPr>
          </a:p>
        </p:txBody>
      </p:sp>
      <p:sp>
        <p:nvSpPr>
          <p:cNvPr id="287" name="Google Shape;287;p12"/>
          <p:cNvSpPr/>
          <p:nvPr/>
        </p:nvSpPr>
        <p:spPr>
          <a:xfrm>
            <a:off x="8419680" y="6378120"/>
            <a:ext cx="266400" cy="27864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IN" sz="1800" b="0" i="0" u="none" strike="noStrike" cap="none">
                <a:solidFill>
                  <a:srgbClr val="888888"/>
                </a:solidFill>
                <a:latin typeface="Arial"/>
                <a:ea typeface="Arial"/>
                <a:cs typeface="Arial"/>
                <a:sym typeface="Arial"/>
              </a:rPr>
              <a:t>11</a:t>
            </a:fld>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2BC60-A6C2-8F0B-3DC2-4E9B12F09697}"/>
              </a:ext>
            </a:extLst>
          </p:cNvPr>
          <p:cNvSpPr>
            <a:spLocks noGrp="1"/>
          </p:cNvSpPr>
          <p:nvPr>
            <p:ph type="title"/>
          </p:nvPr>
        </p:nvSpPr>
        <p:spPr>
          <a:xfrm>
            <a:off x="3108960" y="902661"/>
            <a:ext cx="2682240" cy="430887"/>
          </a:xfrm>
        </p:spPr>
        <p:txBody>
          <a:bodyPr/>
          <a:lstStyle/>
          <a:p>
            <a:pPr algn="just"/>
            <a:r>
              <a:rPr lang="en-US" sz="2800" b="1" dirty="0">
                <a:latin typeface="Times New Roman" panose="02020603050405020304" pitchFamily="18" charset="0"/>
                <a:cs typeface="Times New Roman" panose="02020603050405020304" pitchFamily="18" charset="0"/>
              </a:rPr>
              <a:t>Method</a:t>
            </a:r>
            <a:endParaRPr lang="en-IN" sz="2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50A58078-4A37-2A86-7BEE-8B7AC5A06923}"/>
              </a:ext>
            </a:extLst>
          </p:cNvPr>
          <p:cNvSpPr>
            <a:spLocks noGrp="1"/>
          </p:cNvSpPr>
          <p:nvPr>
            <p:ph type="subTitle" idx="1"/>
          </p:nvPr>
        </p:nvSpPr>
        <p:spPr>
          <a:xfrm>
            <a:off x="457200" y="1735927"/>
            <a:ext cx="8229000" cy="4708981"/>
          </a:xfrm>
        </p:spPr>
        <p:txBody>
          <a:bodyPr/>
          <a:lstStyle/>
          <a:p>
            <a:pPr marL="228600" indent="0" algn="just"/>
            <a:r>
              <a:rPr lang="en-US" dirty="0">
                <a:latin typeface="Times New Roman" panose="02020603050405020304" pitchFamily="18" charset="0"/>
                <a:cs typeface="Times New Roman" panose="02020603050405020304" pitchFamily="18" charset="0"/>
              </a:rPr>
              <a:t>Data Collection</a:t>
            </a:r>
          </a:p>
          <a:p>
            <a:pPr marL="5143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images of the Steel bars are taken in the Rolling area and the text on the Steel bars are printed there with a needle in production unit of the OVAKO in Hofors. </a:t>
            </a:r>
          </a:p>
          <a:p>
            <a:pPr marL="228600" indent="0" algn="just"/>
            <a:endParaRPr lang="en-US"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cameras are fixed in the production unit and the cameras will capture one end of the Steel bars after the needle printing, but the bars always have the marked side towards the camera.</a:t>
            </a:r>
          </a:p>
          <a:p>
            <a:pPr marL="228600" indent="0" algn="just"/>
            <a:endParaRPr lang="en-US"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At first Ovako provided  1000 images  from previous year due to camera problem which  are referred as “old images”.</a:t>
            </a:r>
          </a:p>
          <a:p>
            <a:pPr marL="228600" indent="0" algn="just"/>
            <a:endParaRPr lang="en-US"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After camera is ready Ovako provided 3000 images in batches format which are referred as “new images”.</a:t>
            </a:r>
            <a:endParaRPr lang="en-SE"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9242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8081B1A-3DAA-5532-22BE-1C229346F13B}"/>
              </a:ext>
            </a:extLst>
          </p:cNvPr>
          <p:cNvSpPr>
            <a:spLocks noGrp="1"/>
          </p:cNvSpPr>
          <p:nvPr>
            <p:ph type="subTitle" idx="1"/>
          </p:nvPr>
        </p:nvSpPr>
        <p:spPr>
          <a:xfrm>
            <a:off x="457200" y="5463724"/>
            <a:ext cx="8229000" cy="276999"/>
          </a:xfrm>
        </p:spPr>
        <p:txBody>
          <a:bodyPr/>
          <a:lstStyle/>
          <a:p>
            <a:r>
              <a:rPr lang="en-US" dirty="0"/>
              <a:t>                   Old Images                                                  New Images</a:t>
            </a:r>
            <a:endParaRPr lang="en-IN" dirty="0"/>
          </a:p>
        </p:txBody>
      </p:sp>
      <p:pic>
        <p:nvPicPr>
          <p:cNvPr id="5" name="Picture 4">
            <a:extLst>
              <a:ext uri="{FF2B5EF4-FFF2-40B4-BE49-F238E27FC236}">
                <a16:creationId xmlns:a16="http://schemas.microsoft.com/office/drawing/2014/main" id="{B88C45CF-AEC1-6D4E-F8C7-7ACBC7762F7E}"/>
              </a:ext>
            </a:extLst>
          </p:cNvPr>
          <p:cNvPicPr>
            <a:picLocks noChangeAspect="1"/>
          </p:cNvPicPr>
          <p:nvPr/>
        </p:nvPicPr>
        <p:blipFill>
          <a:blip r:embed="rId2"/>
          <a:stretch>
            <a:fillRect/>
          </a:stretch>
        </p:blipFill>
        <p:spPr>
          <a:xfrm>
            <a:off x="345299" y="2186255"/>
            <a:ext cx="4051441" cy="3127298"/>
          </a:xfrm>
          <a:prstGeom prst="rect">
            <a:avLst/>
          </a:prstGeom>
        </p:spPr>
      </p:pic>
      <p:pic>
        <p:nvPicPr>
          <p:cNvPr id="7" name="Picture 6">
            <a:extLst>
              <a:ext uri="{FF2B5EF4-FFF2-40B4-BE49-F238E27FC236}">
                <a16:creationId xmlns:a16="http://schemas.microsoft.com/office/drawing/2014/main" id="{515A65E8-C8CD-CEF4-5B67-049064753BEB}"/>
              </a:ext>
            </a:extLst>
          </p:cNvPr>
          <p:cNvPicPr>
            <a:picLocks noChangeAspect="1"/>
          </p:cNvPicPr>
          <p:nvPr/>
        </p:nvPicPr>
        <p:blipFill>
          <a:blip r:embed="rId3"/>
          <a:stretch>
            <a:fillRect/>
          </a:stretch>
        </p:blipFill>
        <p:spPr>
          <a:xfrm>
            <a:off x="4739015" y="1994431"/>
            <a:ext cx="3604909" cy="3322170"/>
          </a:xfrm>
          <a:prstGeom prst="rect">
            <a:avLst/>
          </a:prstGeom>
        </p:spPr>
      </p:pic>
    </p:spTree>
    <p:extLst>
      <p:ext uri="{BB962C8B-B14F-4D97-AF65-F5344CB8AC3E}">
        <p14:creationId xmlns:p14="http://schemas.microsoft.com/office/powerpoint/2010/main" val="3300362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9B153-3012-FCF5-6EA5-984B622DBFBE}"/>
              </a:ext>
            </a:extLst>
          </p:cNvPr>
          <p:cNvSpPr>
            <a:spLocks noGrp="1"/>
          </p:cNvSpPr>
          <p:nvPr>
            <p:ph type="title"/>
          </p:nvPr>
        </p:nvSpPr>
        <p:spPr>
          <a:xfrm>
            <a:off x="2045616" y="594314"/>
            <a:ext cx="6268825" cy="791425"/>
          </a:xfrm>
        </p:spPr>
        <p:txBody>
          <a:bodyPr/>
          <a:lstStyle/>
          <a:p>
            <a:r>
              <a:rPr lang="en-US" sz="2400" b="1" dirty="0">
                <a:latin typeface="Times New Roman" panose="02020603050405020304" pitchFamily="18" charset="0"/>
                <a:cs typeface="Times New Roman" panose="02020603050405020304" pitchFamily="18" charset="0"/>
              </a:rPr>
              <a:t>Applying existing OCR techniques on Old Images</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39786B9C-BACE-CB56-505C-A8896B6329A1}"/>
              </a:ext>
            </a:extLst>
          </p:cNvPr>
          <p:cNvSpPr>
            <a:spLocks noGrp="1"/>
          </p:cNvSpPr>
          <p:nvPr>
            <p:ph type="subTitle" idx="1"/>
          </p:nvPr>
        </p:nvSpPr>
        <p:spPr>
          <a:xfrm>
            <a:off x="457200" y="1791463"/>
            <a:ext cx="8229000" cy="3939540"/>
          </a:xfrm>
        </p:spPr>
        <p:txBody>
          <a:bodyPr/>
          <a:lstStyle/>
          <a:p>
            <a:pPr marL="228600" indent="0" algn="just"/>
            <a:r>
              <a:rPr lang="en-US" sz="2000" b="1" dirty="0">
                <a:latin typeface="Times New Roman" panose="02020603050405020304" pitchFamily="18" charset="0"/>
                <a:cs typeface="Times New Roman" panose="02020603050405020304" pitchFamily="18" charset="0"/>
              </a:rPr>
              <a:t>Easy OCR </a:t>
            </a: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Easy OCR is directly installed into the code interface and old images are given as input to the EASY ocr which resulted 0% in identifying the  character on the steel rod.</a:t>
            </a:r>
          </a:p>
          <a:p>
            <a:pPr marL="228600" indent="0" algn="just"/>
            <a:endParaRPr lang="en-US" dirty="0">
              <a:latin typeface="Times New Roman" panose="02020603050405020304" pitchFamily="18" charset="0"/>
              <a:cs typeface="Times New Roman" panose="02020603050405020304" pitchFamily="18" charset="0"/>
            </a:endParaRPr>
          </a:p>
          <a:p>
            <a:pPr marL="228600" indent="0" algn="just"/>
            <a:r>
              <a:rPr lang="en-US" sz="2000" b="1" dirty="0">
                <a:latin typeface="Times New Roman" panose="02020603050405020304" pitchFamily="18" charset="0"/>
                <a:cs typeface="Times New Roman" panose="02020603050405020304" pitchFamily="18" charset="0"/>
              </a:rPr>
              <a:t>Tesseract OCR</a:t>
            </a:r>
            <a:endParaRPr lang="en-US"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old images are given to tesseract OCR which resulted in 0% accuracy.</a:t>
            </a: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Hyper-parameter tunning is applied in altering the values of the parameters  like </a:t>
            </a:r>
          </a:p>
          <a:p>
            <a:pPr marL="228600" indent="0" algn="just"/>
            <a:r>
              <a:rPr lang="en-US" dirty="0">
                <a:latin typeface="Times New Roman" panose="02020603050405020304" pitchFamily="18" charset="0"/>
                <a:cs typeface="Times New Roman" panose="02020603050405020304" pitchFamily="18" charset="0"/>
              </a:rPr>
              <a:t>“-PSM” and “-OEM”. </a:t>
            </a: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PSM has 14 values which determines the how the script and page should be assumed. The –</a:t>
            </a:r>
            <a:r>
              <a:rPr lang="en-US" dirty="0" err="1">
                <a:latin typeface="Times New Roman" panose="02020603050405020304" pitchFamily="18" charset="0"/>
                <a:cs typeface="Times New Roman" panose="02020603050405020304" pitchFamily="18" charset="0"/>
              </a:rPr>
              <a:t>oem</a:t>
            </a:r>
            <a:r>
              <a:rPr lang="en-US" dirty="0">
                <a:latin typeface="Times New Roman" panose="02020603050405020304" pitchFamily="18" charset="0"/>
                <a:cs typeface="Times New Roman" panose="02020603050405020304" pitchFamily="18" charset="0"/>
              </a:rPr>
              <a:t> argument provides four values ranging from 0 to 3, corresponding to various OCR architectures</a:t>
            </a: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After using all different kinds of option  it resulted in 0% accuracy in identifying </a:t>
            </a:r>
            <a:r>
              <a:rPr lang="en-US" dirty="0" err="1">
                <a:latin typeface="Times New Roman" panose="02020603050405020304" pitchFamily="18" charset="0"/>
                <a:cs typeface="Times New Roman" panose="02020603050405020304" pitchFamily="18" charset="0"/>
              </a:rPr>
              <a:t>charcters</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14992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26A6E-4759-645B-F4B5-FD20004D54D9}"/>
              </a:ext>
            </a:extLst>
          </p:cNvPr>
          <p:cNvSpPr>
            <a:spLocks noGrp="1"/>
          </p:cNvSpPr>
          <p:nvPr>
            <p:ph type="title"/>
          </p:nvPr>
        </p:nvSpPr>
        <p:spPr>
          <a:xfrm>
            <a:off x="2462784" y="554746"/>
            <a:ext cx="5974416" cy="430887"/>
          </a:xfrm>
        </p:spPr>
        <p:txBody>
          <a:bodyPr/>
          <a:lstStyle/>
          <a:p>
            <a:r>
              <a:rPr lang="en-US" sz="2800" b="1" dirty="0">
                <a:latin typeface="Times New Roman" panose="02020603050405020304" pitchFamily="18" charset="0"/>
                <a:cs typeface="Times New Roman" panose="02020603050405020304" pitchFamily="18" charset="0"/>
              </a:rPr>
              <a:t>Old</a:t>
            </a:r>
            <a:r>
              <a:rPr lang="en-US" b="1" dirty="0">
                <a:latin typeface="Times New Roman" panose="02020603050405020304" pitchFamily="18" charset="0"/>
                <a:cs typeface="Times New Roman" panose="02020603050405020304" pitchFamily="18" charset="0"/>
              </a:rPr>
              <a:t> </a:t>
            </a:r>
            <a:r>
              <a:rPr lang="en-US" sz="2800" b="1" dirty="0">
                <a:latin typeface="Times New Roman" panose="02020603050405020304" pitchFamily="18" charset="0"/>
                <a:cs typeface="Times New Roman" panose="02020603050405020304" pitchFamily="18" charset="0"/>
              </a:rPr>
              <a:t>image</a:t>
            </a:r>
            <a:endParaRPr lang="en-IN" sz="2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48E5E3A7-E54D-2FE8-082F-C860DBB10BD3}"/>
              </a:ext>
            </a:extLst>
          </p:cNvPr>
          <p:cNvSpPr>
            <a:spLocks noGrp="1"/>
          </p:cNvSpPr>
          <p:nvPr>
            <p:ph type="subTitle" idx="1"/>
          </p:nvPr>
        </p:nvSpPr>
        <p:spPr>
          <a:xfrm>
            <a:off x="2462784" y="5844052"/>
            <a:ext cx="5522976" cy="593324"/>
          </a:xfrm>
        </p:spPr>
        <p:txBody>
          <a:bodyPr/>
          <a:lstStyle/>
          <a:p>
            <a:r>
              <a:rPr lang="en-US" dirty="0"/>
              <a:t>Methodology Used for Old Images</a:t>
            </a:r>
            <a:endParaRPr lang="en-IN" dirty="0"/>
          </a:p>
        </p:txBody>
      </p:sp>
      <p:pic>
        <p:nvPicPr>
          <p:cNvPr id="5" name="Picture 4">
            <a:extLst>
              <a:ext uri="{FF2B5EF4-FFF2-40B4-BE49-F238E27FC236}">
                <a16:creationId xmlns:a16="http://schemas.microsoft.com/office/drawing/2014/main" id="{9CF4D7CA-AEE8-2545-6497-C3EDA62DD62A}"/>
              </a:ext>
            </a:extLst>
          </p:cNvPr>
          <p:cNvPicPr>
            <a:picLocks noChangeAspect="1"/>
          </p:cNvPicPr>
          <p:nvPr/>
        </p:nvPicPr>
        <p:blipFill>
          <a:blip r:embed="rId2"/>
          <a:stretch>
            <a:fillRect/>
          </a:stretch>
        </p:blipFill>
        <p:spPr>
          <a:xfrm>
            <a:off x="349854" y="2023872"/>
            <a:ext cx="8443692" cy="3557448"/>
          </a:xfrm>
          <a:prstGeom prst="rect">
            <a:avLst/>
          </a:prstGeom>
        </p:spPr>
      </p:pic>
    </p:spTree>
    <p:extLst>
      <p:ext uri="{BB962C8B-B14F-4D97-AF65-F5344CB8AC3E}">
        <p14:creationId xmlns:p14="http://schemas.microsoft.com/office/powerpoint/2010/main" val="4278722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66EBB-F4EA-34D7-FEC0-7F5815B82B29}"/>
              </a:ext>
            </a:extLst>
          </p:cNvPr>
          <p:cNvSpPr>
            <a:spLocks noGrp="1"/>
          </p:cNvSpPr>
          <p:nvPr>
            <p:ph type="title"/>
          </p:nvPr>
        </p:nvSpPr>
        <p:spPr>
          <a:xfrm>
            <a:off x="1877568" y="585524"/>
            <a:ext cx="6559632" cy="369332"/>
          </a:xfrm>
        </p:spPr>
        <p:txBody>
          <a:bodyPr/>
          <a:lstStyle/>
          <a:p>
            <a:pPr algn="just"/>
            <a:r>
              <a:rPr lang="en-US" sz="2400" b="1" dirty="0">
                <a:latin typeface="Times New Roman" panose="02020603050405020304" pitchFamily="18" charset="0"/>
                <a:cs typeface="Times New Roman" panose="02020603050405020304" pitchFamily="18" charset="0"/>
              </a:rPr>
              <a:t>Rectangular bounding Boxes</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3E74BCE6-8742-E88C-0B26-AADDF35E9A31}"/>
              </a:ext>
            </a:extLst>
          </p:cNvPr>
          <p:cNvSpPr>
            <a:spLocks noGrp="1"/>
          </p:cNvSpPr>
          <p:nvPr>
            <p:ph type="subTitle" idx="1"/>
          </p:nvPr>
        </p:nvSpPr>
        <p:spPr>
          <a:xfrm>
            <a:off x="457200" y="2428054"/>
            <a:ext cx="8229000" cy="1938992"/>
          </a:xfrm>
        </p:spPr>
        <p:txBody>
          <a:bodyPr/>
          <a:lstStyle/>
          <a:p>
            <a:pPr algn="just"/>
            <a:r>
              <a:rPr lang="en-US" dirty="0">
                <a:latin typeface="Times New Roman" panose="02020603050405020304" pitchFamily="18" charset="0"/>
                <a:cs typeface="Times New Roman" panose="02020603050405020304" pitchFamily="18" charset="0"/>
              </a:rPr>
              <a:t>1.The old images were manually annotated using makesense.ai  annotating tool.</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2.The images are annotated using rectangular annotations and then downloaded in yolov5 format.</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3.Out of 1000 , only 850 images are annotated and remaining are left for testing. In those 850 images 700 are used for training and 150 for validation.</a:t>
            </a:r>
          </a:p>
        </p:txBody>
      </p:sp>
    </p:spTree>
    <p:extLst>
      <p:ext uri="{BB962C8B-B14F-4D97-AF65-F5344CB8AC3E}">
        <p14:creationId xmlns:p14="http://schemas.microsoft.com/office/powerpoint/2010/main" val="27216573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2571D-969B-5EC4-056D-E5561AEB273B}"/>
              </a:ext>
            </a:extLst>
          </p:cNvPr>
          <p:cNvSpPr>
            <a:spLocks noGrp="1"/>
          </p:cNvSpPr>
          <p:nvPr>
            <p:ph type="title"/>
          </p:nvPr>
        </p:nvSpPr>
        <p:spPr>
          <a:xfrm>
            <a:off x="2318995" y="676851"/>
            <a:ext cx="4732254" cy="595768"/>
          </a:xfrm>
        </p:spPr>
        <p:txBody>
          <a:bodyPr/>
          <a:lstStyle/>
          <a:p>
            <a:r>
              <a:rPr lang="en-US" sz="2400" b="1" dirty="0">
                <a:latin typeface="Times New Roman" panose="02020603050405020304" pitchFamily="18" charset="0"/>
                <a:cs typeface="Times New Roman" panose="02020603050405020304" pitchFamily="18" charset="0"/>
              </a:rPr>
              <a:t>Training old images with YOLOv5</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A9429FFD-8D95-3013-B907-CCA535F79A97}"/>
              </a:ext>
            </a:extLst>
          </p:cNvPr>
          <p:cNvSpPr>
            <a:spLocks noGrp="1"/>
          </p:cNvSpPr>
          <p:nvPr>
            <p:ph type="subTitle" idx="1"/>
          </p:nvPr>
        </p:nvSpPr>
        <p:spPr>
          <a:xfrm>
            <a:off x="457200" y="1927432"/>
            <a:ext cx="8229000" cy="3417566"/>
          </a:xfrm>
        </p:spPr>
        <p:txBody>
          <a:bodyPr/>
          <a:lstStyle/>
          <a:p>
            <a:pPr algn="just"/>
            <a:r>
              <a:rPr lang="en-US" dirty="0">
                <a:latin typeface="Times New Roman" panose="02020603050405020304" pitchFamily="18" charset="0"/>
                <a:cs typeface="Times New Roman" panose="02020603050405020304" pitchFamily="18" charset="0"/>
              </a:rPr>
              <a:t>1.The images and annotated  are given to the yolov5 for training. </a:t>
            </a:r>
          </a:p>
          <a:p>
            <a:pPr algn="just"/>
            <a:r>
              <a:rPr lang="en-US" dirty="0">
                <a:latin typeface="Times New Roman" panose="02020603050405020304" pitchFamily="18" charset="0"/>
                <a:cs typeface="Times New Roman" panose="02020603050405020304" pitchFamily="18" charset="0"/>
              </a:rPr>
              <a:t>2. Before training,  an YAML file is created , which stores the path of the images and annotation , yolo uses this a the root file to locate the input .</a:t>
            </a:r>
          </a:p>
          <a:p>
            <a:pPr algn="just"/>
            <a:r>
              <a:rPr lang="en-US" dirty="0">
                <a:latin typeface="Times New Roman" panose="02020603050405020304" pitchFamily="18" charset="0"/>
                <a:cs typeface="Times New Roman" panose="02020603050405020304" pitchFamily="18" charset="0"/>
              </a:rPr>
              <a:t>3. yolov5 is directly cloned from the main GitHub repo. Some parameters like no.of epochs, images sizes  values are changed to achieve good map.</a:t>
            </a:r>
          </a:p>
          <a:p>
            <a:pPr algn="just"/>
            <a:r>
              <a:rPr lang="en-US" dirty="0">
                <a:latin typeface="Times New Roman" panose="02020603050405020304" pitchFamily="18" charset="0"/>
                <a:cs typeface="Times New Roman" panose="02020603050405020304" pitchFamily="18" charset="0"/>
              </a:rPr>
              <a:t>4. While training the Yolo it creates  2 subfolders named train and detect , and stores the information related  weights, graphic representations of object loss, box loss, precision, and recall for all epochs.</a:t>
            </a:r>
          </a:p>
          <a:p>
            <a:pPr algn="just"/>
            <a:r>
              <a:rPr lang="en-US" dirty="0">
                <a:latin typeface="Times New Roman" panose="02020603050405020304" pitchFamily="18" charset="0"/>
                <a:cs typeface="Times New Roman" panose="02020603050405020304" pitchFamily="18" charset="0"/>
              </a:rPr>
              <a:t>5. In detect folder it stores the results of the test data, like images and bounding boxes along with the annotations. (best weights from the training are used to test ).</a:t>
            </a:r>
          </a:p>
          <a:p>
            <a:pPr algn="just"/>
            <a:r>
              <a:rPr lang="en-US" dirty="0">
                <a:latin typeface="Times New Roman" panose="02020603050405020304" pitchFamily="18" charset="0"/>
                <a:cs typeface="Times New Roman" panose="02020603050405020304" pitchFamily="18" charset="0"/>
              </a:rPr>
              <a:t>6. Save crop and save txt option are used to extract the cropped images and the annotation files of the each image.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6664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90E27-7A41-149D-6AEC-8B8B9AC7050A}"/>
              </a:ext>
            </a:extLst>
          </p:cNvPr>
          <p:cNvSpPr>
            <a:spLocks noGrp="1"/>
          </p:cNvSpPr>
          <p:nvPr>
            <p:ph type="title"/>
          </p:nvPr>
        </p:nvSpPr>
        <p:spPr>
          <a:xfrm>
            <a:off x="1792223" y="549977"/>
            <a:ext cx="5654951" cy="738664"/>
          </a:xfrm>
        </p:spPr>
        <p:txBody>
          <a:bodyPr/>
          <a:lstStyle/>
          <a:p>
            <a:r>
              <a:rPr lang="en-US" sz="2400" b="1" dirty="0">
                <a:latin typeface="Times New Roman" panose="02020603050405020304" pitchFamily="18" charset="0"/>
                <a:cs typeface="Times New Roman" panose="02020603050405020304" pitchFamily="18" charset="0"/>
              </a:rPr>
              <a:t>Rotational bounding boxes to correct orientation</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6DDBC130-0EF6-7817-6D47-D878A478C46D}"/>
              </a:ext>
            </a:extLst>
          </p:cNvPr>
          <p:cNvSpPr>
            <a:spLocks noGrp="1"/>
          </p:cNvSpPr>
          <p:nvPr>
            <p:ph type="subTitle" idx="1"/>
          </p:nvPr>
        </p:nvSpPr>
        <p:spPr>
          <a:xfrm>
            <a:off x="457200" y="2129800"/>
            <a:ext cx="8229000" cy="4154984"/>
          </a:xfrm>
        </p:spPr>
        <p:txBody>
          <a:bodyPr/>
          <a:lstStyle/>
          <a:p>
            <a:pPr marL="228600" indent="0"/>
            <a:r>
              <a:rPr lang="en-US" b="1" dirty="0">
                <a:latin typeface="Times New Roman" panose="02020603050405020304" pitchFamily="18" charset="0"/>
                <a:cs typeface="Times New Roman" panose="02020603050405020304" pitchFamily="18" charset="0"/>
              </a:rPr>
              <a:t>Tesseract OCR</a:t>
            </a: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has the ability to recognize orientation and rotate the image at the identified angle. It makes use of the "</a:t>
            </a:r>
            <a:r>
              <a:rPr lang="en-US" dirty="0" err="1">
                <a:latin typeface="Times New Roman" panose="02020603050405020304" pitchFamily="18" charset="0"/>
                <a:cs typeface="Times New Roman" panose="02020603050405020304" pitchFamily="18" charset="0"/>
              </a:rPr>
              <a:t>imutils.rotate_bound</a:t>
            </a:r>
            <a:r>
              <a:rPr lang="en-US" dirty="0">
                <a:latin typeface="Times New Roman" panose="02020603050405020304" pitchFamily="18" charset="0"/>
                <a:cs typeface="Times New Roman" panose="02020603050405020304" pitchFamily="18" charset="0"/>
              </a:rPr>
              <a:t>" option, which rotates the image at that angle. However, it fails to properly orient the bounding box</a:t>
            </a:r>
          </a:p>
          <a:p>
            <a:pPr marL="5143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28600" indent="0"/>
            <a:r>
              <a:rPr lang="en-US" b="1" dirty="0">
                <a:latin typeface="Times New Roman" panose="02020603050405020304" pitchFamily="18" charset="0"/>
                <a:cs typeface="Times New Roman" panose="02020603050405020304" pitchFamily="18" charset="0"/>
              </a:rPr>
              <a:t>Hough Transform</a:t>
            </a: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Hough Transform is utilized for line detection and orientation adjustment based on detected lines. Nevertheless, it struggles with accurately orienting bounding boxes, particularly when lines are parallel to the x and y axes.</a:t>
            </a:r>
          </a:p>
          <a:p>
            <a:pPr marL="5143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28600" indent="0"/>
            <a:r>
              <a:rPr lang="en-US" b="1" dirty="0">
                <a:latin typeface="Times New Roman" panose="02020603050405020304" pitchFamily="18" charset="0"/>
                <a:cs typeface="Times New Roman" panose="02020603050405020304" pitchFamily="18" charset="0"/>
              </a:rPr>
              <a:t>OpenCV:</a:t>
            </a: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OpenCV calculates the minimal area rectangle and determines the angle for image rotation. </a:t>
            </a: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Despite its capabilities, none of these methods seem to effectively correct image orientation based on the text present on steel bars.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25445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11106-62CB-84C4-C09E-B0015C4D4068}"/>
              </a:ext>
            </a:extLst>
          </p:cNvPr>
          <p:cNvSpPr>
            <a:spLocks noGrp="1"/>
          </p:cNvSpPr>
          <p:nvPr>
            <p:ph type="title"/>
          </p:nvPr>
        </p:nvSpPr>
        <p:spPr>
          <a:xfrm>
            <a:off x="2084832" y="748773"/>
            <a:ext cx="4986528" cy="738664"/>
          </a:xfrm>
        </p:spPr>
        <p:txBody>
          <a:bodyPr/>
          <a:lstStyle/>
          <a:p>
            <a:r>
              <a:rPr lang="en-US" sz="2400" b="1" dirty="0">
                <a:latin typeface="Times New Roman" panose="02020603050405020304" pitchFamily="18" charset="0"/>
                <a:cs typeface="Times New Roman" panose="02020603050405020304" pitchFamily="18" charset="0"/>
              </a:rPr>
              <a:t>Character level recognization of YOLOv5</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DEB029E-E973-1ED0-BED8-D7171450C8C9}"/>
              </a:ext>
            </a:extLst>
          </p:cNvPr>
          <p:cNvSpPr>
            <a:spLocks noGrp="1"/>
          </p:cNvSpPr>
          <p:nvPr>
            <p:ph type="subTitle" idx="1"/>
          </p:nvPr>
        </p:nvSpPr>
        <p:spPr>
          <a:xfrm>
            <a:off x="457200" y="2002107"/>
            <a:ext cx="8229000" cy="3600986"/>
          </a:xfrm>
        </p:spPr>
        <p:txBody>
          <a:bodyPr/>
          <a:lstStyle/>
          <a:p>
            <a:pPr algn="just"/>
            <a:r>
              <a:rPr lang="en-US" dirty="0">
                <a:latin typeface="Times New Roman" panose="02020603050405020304" pitchFamily="18" charset="0"/>
                <a:cs typeface="Times New Roman" panose="02020603050405020304" pitchFamily="18" charset="0"/>
              </a:rPr>
              <a:t>1.A different strategy is taken into consideration, such as training the yolov5 at the character level.</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2. the dataset is manually annotated for each character on the steel bar. To annotate makesense.ai tool is used, where character level yolov5 has 13 classes and in each image, almost 10 classes need to be identified. In 1510  annotations  were  made  for  the  151  steel  bar  images,  the  data  is  divided  in  the 70:15:15  ratio  of  training,  validation,  and  testing  respectively.</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3. While training the images , collision of bounding boxes is observed which leading to loss of information of characters. Even tough increasing of MAP is observed but there is character loss. This lead to new approach for the new images.</a:t>
            </a: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2098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
          <p:cNvSpPr/>
          <p:nvPr/>
        </p:nvSpPr>
        <p:spPr>
          <a:xfrm>
            <a:off x="2304000" y="648000"/>
            <a:ext cx="4941720" cy="81972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IN" sz="3600" b="1" i="0" u="none" strike="noStrike" cap="none">
                <a:solidFill>
                  <a:srgbClr val="000000"/>
                </a:solidFill>
                <a:latin typeface="Calibri"/>
                <a:ea typeface="Calibri"/>
                <a:cs typeface="Calibri"/>
                <a:sym typeface="Calibri"/>
              </a:rPr>
              <a:t>Contents</a:t>
            </a:r>
            <a:endParaRPr sz="3600" b="1" i="0" u="none" strike="noStrike" cap="none">
              <a:solidFill>
                <a:srgbClr val="000000"/>
              </a:solidFill>
              <a:latin typeface="Arial"/>
              <a:ea typeface="Arial"/>
              <a:cs typeface="Arial"/>
              <a:sym typeface="Arial"/>
            </a:endParaRPr>
          </a:p>
        </p:txBody>
      </p:sp>
      <p:sp>
        <p:nvSpPr>
          <p:cNvPr id="226" name="Google Shape;226;p2"/>
          <p:cNvSpPr/>
          <p:nvPr/>
        </p:nvSpPr>
        <p:spPr>
          <a:xfrm>
            <a:off x="2688120" y="1972801"/>
            <a:ext cx="3920070" cy="4514056"/>
          </a:xfrm>
          <a:prstGeom prst="rect">
            <a:avLst/>
          </a:prstGeom>
          <a:noFill/>
          <a:ln>
            <a:noFill/>
          </a:ln>
        </p:spPr>
        <p:txBody>
          <a:bodyPr spcFirstLastPara="1" wrap="square" lIns="0" tIns="0" rIns="0" bIns="0" anchor="t" anchorCtr="0">
            <a:spAutoFit/>
          </a:bodyPr>
          <a:lstStyle/>
          <a:p>
            <a:pPr marL="360000" marR="0" lvl="0" indent="-347400" algn="just" rtl="0">
              <a:lnSpc>
                <a:spcPct val="100000"/>
              </a:lnSpc>
              <a:spcBef>
                <a:spcPts val="0"/>
              </a:spcBef>
              <a:spcAft>
                <a:spcPts val="0"/>
              </a:spcAft>
              <a:buClr>
                <a:srgbClr val="000000"/>
              </a:buClr>
              <a:buSzPts val="2000"/>
              <a:buFont typeface="Arial"/>
              <a:buChar char="—"/>
            </a:pPr>
            <a:r>
              <a:rPr lang="en-IN" sz="2000" b="0" i="0" u="none" strike="noStrike" cap="none" dirty="0">
                <a:solidFill>
                  <a:srgbClr val="000000"/>
                </a:solidFill>
                <a:latin typeface="Times New Roman" panose="02020603050405020304" pitchFamily="18" charset="0"/>
                <a:cs typeface="Times New Roman" panose="02020603050405020304" pitchFamily="18" charset="0"/>
                <a:sym typeface="Arial"/>
              </a:rPr>
              <a:t>Introduction</a:t>
            </a:r>
          </a:p>
          <a:p>
            <a:pPr marL="360000" marR="0" lvl="0" indent="-347400" algn="just" rtl="0">
              <a:lnSpc>
                <a:spcPct val="100000"/>
              </a:lnSpc>
              <a:spcBef>
                <a:spcPts val="0"/>
              </a:spcBef>
              <a:spcAft>
                <a:spcPts val="0"/>
              </a:spcAft>
              <a:buClr>
                <a:srgbClr val="000000"/>
              </a:buClr>
              <a:buSzPts val="2000"/>
              <a:buFont typeface="Arial"/>
              <a:buChar char="—"/>
            </a:pPr>
            <a:r>
              <a:rPr lang="en-IN" sz="2000" dirty="0">
                <a:latin typeface="Times New Roman" panose="02020603050405020304" pitchFamily="18" charset="0"/>
                <a:cs typeface="Times New Roman" panose="02020603050405020304" pitchFamily="18" charset="0"/>
              </a:rPr>
              <a:t> Related works(Existing Solutions of OCR)</a:t>
            </a:r>
          </a:p>
          <a:p>
            <a:pPr marL="360000" marR="0" lvl="0" indent="-347400" algn="just" rtl="0">
              <a:lnSpc>
                <a:spcPct val="100000"/>
              </a:lnSpc>
              <a:spcBef>
                <a:spcPts val="0"/>
              </a:spcBef>
              <a:spcAft>
                <a:spcPts val="0"/>
              </a:spcAft>
              <a:buClr>
                <a:srgbClr val="000000"/>
              </a:buClr>
              <a:buSzPts val="2000"/>
              <a:buFont typeface="Arial"/>
              <a:buChar char="—"/>
            </a:pPr>
            <a:r>
              <a:rPr lang="en-US" sz="2000" b="0" i="0" u="none" strike="noStrike" cap="none" dirty="0">
                <a:solidFill>
                  <a:srgbClr val="000000"/>
                </a:solidFill>
                <a:latin typeface="Times New Roman" panose="02020603050405020304" pitchFamily="18" charset="0"/>
                <a:cs typeface="Times New Roman" panose="02020603050405020304" pitchFamily="18" charset="0"/>
                <a:sym typeface="Arial"/>
              </a:rPr>
              <a:t>Object detection</a:t>
            </a:r>
          </a:p>
          <a:p>
            <a:pPr marL="360000" marR="0" lvl="0" indent="-347400" algn="just" rtl="0">
              <a:lnSpc>
                <a:spcPct val="100000"/>
              </a:lnSpc>
              <a:spcBef>
                <a:spcPts val="0"/>
              </a:spcBef>
              <a:spcAft>
                <a:spcPts val="0"/>
              </a:spcAft>
              <a:buClr>
                <a:srgbClr val="000000"/>
              </a:buClr>
              <a:buSzPts val="2000"/>
              <a:buFont typeface="Arial"/>
              <a:buChar char="—"/>
            </a:pPr>
            <a:r>
              <a:rPr lang="en-US" sz="2000" b="0" i="0" u="none" strike="noStrike" cap="none" dirty="0">
                <a:solidFill>
                  <a:srgbClr val="000000"/>
                </a:solidFill>
                <a:latin typeface="Times New Roman" panose="02020603050405020304" pitchFamily="18" charset="0"/>
                <a:cs typeface="Times New Roman" panose="02020603050405020304" pitchFamily="18" charset="0"/>
                <a:sym typeface="Arial"/>
              </a:rPr>
              <a:t>YOLO</a:t>
            </a:r>
          </a:p>
          <a:p>
            <a:pPr marL="360000" marR="0" lvl="0" indent="-347400" algn="just" rtl="0">
              <a:lnSpc>
                <a:spcPct val="100000"/>
              </a:lnSpc>
              <a:spcBef>
                <a:spcPts val="0"/>
              </a:spcBef>
              <a:spcAft>
                <a:spcPts val="0"/>
              </a:spcAft>
              <a:buClr>
                <a:srgbClr val="000000"/>
              </a:buClr>
              <a:buSzPts val="2000"/>
              <a:buFont typeface="Arial"/>
              <a:buChar char="—"/>
            </a:pPr>
            <a:r>
              <a:rPr lang="en-US" sz="2000" dirty="0">
                <a:latin typeface="Times New Roman" panose="02020603050405020304" pitchFamily="18" charset="0"/>
                <a:cs typeface="Times New Roman" panose="02020603050405020304" pitchFamily="18" charset="0"/>
              </a:rPr>
              <a:t>Annotations</a:t>
            </a:r>
            <a:endParaRPr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a:p>
            <a:pPr marL="360000" marR="0" lvl="0" indent="-347400" algn="just" rtl="0">
              <a:lnSpc>
                <a:spcPct val="100000"/>
              </a:lnSpc>
              <a:spcBef>
                <a:spcPts val="499"/>
              </a:spcBef>
              <a:spcAft>
                <a:spcPts val="0"/>
              </a:spcAft>
              <a:buClr>
                <a:srgbClr val="000000"/>
              </a:buClr>
              <a:buSzPts val="2000"/>
              <a:buFont typeface="Arial"/>
              <a:buChar char="—"/>
            </a:pPr>
            <a:r>
              <a:rPr lang="en-IN" sz="2000" b="0" i="0" u="none" strike="noStrike" cap="none" dirty="0">
                <a:solidFill>
                  <a:srgbClr val="000000"/>
                </a:solidFill>
                <a:latin typeface="Times New Roman" panose="02020603050405020304" pitchFamily="18" charset="0"/>
                <a:cs typeface="Times New Roman" panose="02020603050405020304" pitchFamily="18" charset="0"/>
                <a:sym typeface="Arial"/>
              </a:rPr>
              <a:t>Aim &amp; Objectives</a:t>
            </a:r>
            <a:endParaRPr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a:p>
            <a:pPr marL="360000" marR="0" lvl="0" indent="-347400" algn="just" rtl="0">
              <a:lnSpc>
                <a:spcPct val="100000"/>
              </a:lnSpc>
              <a:spcBef>
                <a:spcPts val="499"/>
              </a:spcBef>
              <a:spcAft>
                <a:spcPts val="0"/>
              </a:spcAft>
              <a:buClr>
                <a:srgbClr val="000000"/>
              </a:buClr>
              <a:buSzPts val="2000"/>
              <a:buFont typeface="Arial"/>
              <a:buChar char="—"/>
            </a:pPr>
            <a:r>
              <a:rPr lang="en-IN" sz="2000" b="0" i="0" u="none" strike="noStrike" cap="none" dirty="0">
                <a:solidFill>
                  <a:srgbClr val="000000"/>
                </a:solidFill>
                <a:latin typeface="Times New Roman" panose="02020603050405020304" pitchFamily="18" charset="0"/>
                <a:cs typeface="Times New Roman" panose="02020603050405020304" pitchFamily="18" charset="0"/>
                <a:sym typeface="Arial"/>
              </a:rPr>
              <a:t>Research questions</a:t>
            </a:r>
            <a:endParaRPr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a:p>
            <a:pPr marL="360000" marR="0" lvl="0" indent="-347400" algn="just" rtl="0">
              <a:lnSpc>
                <a:spcPct val="100000"/>
              </a:lnSpc>
              <a:spcBef>
                <a:spcPts val="601"/>
              </a:spcBef>
              <a:spcAft>
                <a:spcPts val="0"/>
              </a:spcAft>
              <a:buClr>
                <a:srgbClr val="000000"/>
              </a:buClr>
              <a:buSzPts val="2000"/>
              <a:buFont typeface="Arial"/>
              <a:buChar char="—"/>
            </a:pPr>
            <a:r>
              <a:rPr lang="en-IN" sz="2000" b="0" i="0" u="none" strike="noStrike" cap="none" dirty="0">
                <a:solidFill>
                  <a:srgbClr val="000000"/>
                </a:solidFill>
                <a:latin typeface="Times New Roman" panose="02020603050405020304" pitchFamily="18" charset="0"/>
                <a:cs typeface="Times New Roman" panose="02020603050405020304" pitchFamily="18" charset="0"/>
                <a:sym typeface="Arial"/>
              </a:rPr>
              <a:t>Method</a:t>
            </a:r>
          </a:p>
          <a:p>
            <a:pPr marL="360000" marR="0" lvl="0" indent="-347400" algn="just" rtl="0">
              <a:lnSpc>
                <a:spcPct val="100000"/>
              </a:lnSpc>
              <a:spcBef>
                <a:spcPts val="601"/>
              </a:spcBef>
              <a:spcAft>
                <a:spcPts val="0"/>
              </a:spcAft>
              <a:buClr>
                <a:srgbClr val="000000"/>
              </a:buClr>
              <a:buSzPts val="2000"/>
              <a:buFont typeface="Arial"/>
              <a:buChar char="—"/>
            </a:pPr>
            <a:r>
              <a:rPr lang="en-IN" sz="2000" dirty="0">
                <a:latin typeface="Times New Roman" panose="02020603050405020304" pitchFamily="18" charset="0"/>
                <a:cs typeface="Times New Roman" panose="02020603050405020304" pitchFamily="18" charset="0"/>
              </a:rPr>
              <a:t>Discussions</a:t>
            </a:r>
            <a:endParaRPr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a:p>
            <a:pPr marL="360000" marR="0" lvl="0" indent="-347400" algn="just" rtl="0">
              <a:lnSpc>
                <a:spcPct val="100000"/>
              </a:lnSpc>
              <a:spcBef>
                <a:spcPts val="601"/>
              </a:spcBef>
              <a:spcAft>
                <a:spcPts val="0"/>
              </a:spcAft>
              <a:buClr>
                <a:srgbClr val="000000"/>
              </a:buClr>
              <a:buSzPts val="2000"/>
              <a:buFont typeface="Arial"/>
              <a:buChar char="—"/>
            </a:pPr>
            <a:r>
              <a:rPr lang="en-IN" sz="2000" b="0" i="0" u="none" strike="noStrike" cap="none" dirty="0">
                <a:solidFill>
                  <a:srgbClr val="000000"/>
                </a:solidFill>
                <a:latin typeface="Times New Roman" panose="02020603050405020304" pitchFamily="18" charset="0"/>
                <a:cs typeface="Times New Roman" panose="02020603050405020304" pitchFamily="18" charset="0"/>
                <a:sym typeface="Arial"/>
              </a:rPr>
              <a:t>Results</a:t>
            </a:r>
            <a:endParaRPr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a:p>
            <a:pPr marL="360000" marR="0" lvl="0" indent="-347400" algn="just" rtl="0">
              <a:lnSpc>
                <a:spcPct val="100000"/>
              </a:lnSpc>
              <a:spcBef>
                <a:spcPts val="601"/>
              </a:spcBef>
              <a:spcAft>
                <a:spcPts val="0"/>
              </a:spcAft>
              <a:buClr>
                <a:srgbClr val="000000"/>
              </a:buClr>
              <a:buSzPts val="2000"/>
              <a:buFont typeface="Arial"/>
              <a:buChar char="—"/>
            </a:pPr>
            <a:r>
              <a:rPr lang="en-IN" sz="2000" b="0" i="0" u="none" strike="noStrike" cap="none" dirty="0">
                <a:solidFill>
                  <a:srgbClr val="000000"/>
                </a:solidFill>
                <a:latin typeface="Times New Roman" panose="02020603050405020304" pitchFamily="18" charset="0"/>
                <a:cs typeface="Times New Roman" panose="02020603050405020304" pitchFamily="18" charset="0"/>
                <a:sym typeface="Arial"/>
              </a:rPr>
              <a:t>Conclusion</a:t>
            </a:r>
            <a:endParaRPr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a:p>
            <a:pPr marL="360000" marR="0" lvl="0" indent="-347400" algn="just" rtl="0">
              <a:lnSpc>
                <a:spcPct val="100000"/>
              </a:lnSpc>
              <a:spcBef>
                <a:spcPts val="601"/>
              </a:spcBef>
              <a:spcAft>
                <a:spcPts val="0"/>
              </a:spcAft>
              <a:buClr>
                <a:srgbClr val="000000"/>
              </a:buClr>
              <a:buSzPts val="2000"/>
              <a:buFont typeface="Arial"/>
              <a:buChar char="—"/>
            </a:pPr>
            <a:r>
              <a:rPr lang="en-IN" sz="2000" b="0" i="0" u="none" strike="noStrike" cap="none" dirty="0">
                <a:solidFill>
                  <a:srgbClr val="000000"/>
                </a:solidFill>
                <a:latin typeface="Times New Roman" panose="02020603050405020304" pitchFamily="18" charset="0"/>
                <a:cs typeface="Times New Roman" panose="02020603050405020304" pitchFamily="18" charset="0"/>
                <a:sym typeface="Arial"/>
              </a:rPr>
              <a:t>Future scope</a:t>
            </a:r>
            <a:endParaRPr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227" name="Google Shape;227;p2"/>
          <p:cNvSpPr/>
          <p:nvPr/>
        </p:nvSpPr>
        <p:spPr>
          <a:xfrm>
            <a:off x="8547120" y="6378120"/>
            <a:ext cx="138960" cy="27864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IN" sz="1800" b="0" i="0" u="none" strike="noStrike" cap="none">
                <a:solidFill>
                  <a:srgbClr val="888888"/>
                </a:solidFill>
                <a:latin typeface="Arial"/>
                <a:ea typeface="Arial"/>
                <a:cs typeface="Arial"/>
                <a:sym typeface="Arial"/>
              </a:rPr>
              <a:t>2</a:t>
            </a:fld>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4A543-43D5-1C5D-81AA-52A62B4879C4}"/>
              </a:ext>
            </a:extLst>
          </p:cNvPr>
          <p:cNvSpPr>
            <a:spLocks noGrp="1"/>
          </p:cNvSpPr>
          <p:nvPr>
            <p:ph type="title"/>
          </p:nvPr>
        </p:nvSpPr>
        <p:spPr>
          <a:xfrm>
            <a:off x="3255264" y="813931"/>
            <a:ext cx="5181936" cy="369332"/>
          </a:xfrm>
        </p:spPr>
        <p:txBody>
          <a:bodyPr/>
          <a:lstStyle/>
          <a:p>
            <a:r>
              <a:rPr lang="en-US" sz="2400" b="1" dirty="0">
                <a:latin typeface="Times New Roman" panose="02020603050405020304" pitchFamily="18" charset="0"/>
                <a:cs typeface="Times New Roman" panose="02020603050405020304" pitchFamily="18" charset="0"/>
              </a:rPr>
              <a:t>New Images </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18A4ABF-CE5A-6DC4-00D6-0CF2C6930C88}"/>
              </a:ext>
            </a:extLst>
          </p:cNvPr>
          <p:cNvSpPr>
            <a:spLocks noGrp="1"/>
          </p:cNvSpPr>
          <p:nvPr>
            <p:ph type="subTitle" idx="1"/>
          </p:nvPr>
        </p:nvSpPr>
        <p:spPr>
          <a:xfrm>
            <a:off x="2267712" y="4835470"/>
            <a:ext cx="4608576" cy="276999"/>
          </a:xfrm>
        </p:spPr>
        <p:txBody>
          <a:bodyPr/>
          <a:lstStyle/>
          <a:p>
            <a:r>
              <a:rPr lang="en-US" dirty="0">
                <a:latin typeface="Times New Roman" panose="02020603050405020304" pitchFamily="18" charset="0"/>
                <a:cs typeface="Times New Roman" panose="02020603050405020304" pitchFamily="18" charset="0"/>
              </a:rPr>
              <a:t>Methodology used for new images</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D5D1EC7-A5DC-AD00-A762-EA4821E74B50}"/>
              </a:ext>
            </a:extLst>
          </p:cNvPr>
          <p:cNvPicPr>
            <a:picLocks noChangeAspect="1"/>
          </p:cNvPicPr>
          <p:nvPr/>
        </p:nvPicPr>
        <p:blipFill>
          <a:blip r:embed="rId2"/>
          <a:stretch>
            <a:fillRect/>
          </a:stretch>
        </p:blipFill>
        <p:spPr>
          <a:xfrm>
            <a:off x="488851" y="1868537"/>
            <a:ext cx="7948349" cy="2819644"/>
          </a:xfrm>
          <a:prstGeom prst="rect">
            <a:avLst/>
          </a:prstGeom>
        </p:spPr>
      </p:pic>
    </p:spTree>
    <p:extLst>
      <p:ext uri="{BB962C8B-B14F-4D97-AF65-F5344CB8AC3E}">
        <p14:creationId xmlns:p14="http://schemas.microsoft.com/office/powerpoint/2010/main" val="40671994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A3C20-C64E-978F-A088-9F3035A2D9E2}"/>
              </a:ext>
            </a:extLst>
          </p:cNvPr>
          <p:cNvSpPr>
            <a:spLocks noGrp="1"/>
          </p:cNvSpPr>
          <p:nvPr>
            <p:ph type="title"/>
          </p:nvPr>
        </p:nvSpPr>
        <p:spPr>
          <a:xfrm>
            <a:off x="2487168" y="584853"/>
            <a:ext cx="4007900" cy="763180"/>
          </a:xfrm>
        </p:spPr>
        <p:txBody>
          <a:bodyPr/>
          <a:lstStyle/>
          <a:p>
            <a:r>
              <a:rPr lang="en-US" sz="2400" b="1" dirty="0">
                <a:latin typeface="Times New Roman" panose="02020603050405020304" pitchFamily="18" charset="0"/>
                <a:cs typeface="Times New Roman" panose="02020603050405020304" pitchFamily="18" charset="0"/>
              </a:rPr>
              <a:t>Annotations for YOLOv5 _obb</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43FC3EEF-B9D6-DEB0-7DAC-A5E5BCC2451E}"/>
              </a:ext>
            </a:extLst>
          </p:cNvPr>
          <p:cNvSpPr>
            <a:spLocks noGrp="1"/>
          </p:cNvSpPr>
          <p:nvPr>
            <p:ph type="subTitle" idx="1"/>
          </p:nvPr>
        </p:nvSpPr>
        <p:spPr>
          <a:xfrm>
            <a:off x="457200" y="2299265"/>
            <a:ext cx="8229000" cy="1839102"/>
          </a:xfrm>
        </p:spPr>
        <p:txBody>
          <a:bodyPr/>
          <a:lstStyle/>
          <a:p>
            <a:pPr algn="just"/>
            <a:r>
              <a:rPr lang="en-US" dirty="0">
                <a:latin typeface="Times New Roman" panose="02020603050405020304" pitchFamily="18" charset="0"/>
                <a:cs typeface="Times New Roman" panose="02020603050405020304" pitchFamily="18" charset="0"/>
              </a:rPr>
              <a:t>1.The new images are annotated using polygon annotations  and then converted to yolov5–obb format using Roboflow tool.</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2. In total, 2,500 new images have been manually annotated for YOLOv5-obb using the Roboflow annotating tool. All 2500 images are under a single class. 2300 images are under training and 200 images are under validation.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03236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8F3DF-8A20-0324-C570-A7D73F4E8766}"/>
              </a:ext>
            </a:extLst>
          </p:cNvPr>
          <p:cNvSpPr>
            <a:spLocks noGrp="1"/>
          </p:cNvSpPr>
          <p:nvPr>
            <p:ph type="title"/>
          </p:nvPr>
        </p:nvSpPr>
        <p:spPr>
          <a:xfrm>
            <a:off x="2938272" y="820027"/>
            <a:ext cx="4303776" cy="369332"/>
          </a:xfrm>
        </p:spPr>
        <p:txBody>
          <a:bodyPr/>
          <a:lstStyle/>
          <a:p>
            <a:r>
              <a:rPr lang="en-US" sz="2400" b="1" dirty="0">
                <a:latin typeface="Times New Roman" panose="02020603050405020304" pitchFamily="18" charset="0"/>
                <a:cs typeface="Times New Roman" panose="02020603050405020304" pitchFamily="18" charset="0"/>
              </a:rPr>
              <a:t>Training of YOLOv5 _OBB</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4ED0EA9-3623-223C-F128-1A9E4589779C}"/>
              </a:ext>
            </a:extLst>
          </p:cNvPr>
          <p:cNvSpPr>
            <a:spLocks noGrp="1"/>
          </p:cNvSpPr>
          <p:nvPr>
            <p:ph type="subTitle" idx="1"/>
          </p:nvPr>
        </p:nvSpPr>
        <p:spPr>
          <a:xfrm>
            <a:off x="457200" y="2064957"/>
            <a:ext cx="8229000" cy="3323987"/>
          </a:xfrm>
        </p:spPr>
        <p:txBody>
          <a:bodyPr/>
          <a:lstStyle/>
          <a:p>
            <a:pPr algn="just"/>
            <a:r>
              <a:rPr lang="en-US" dirty="0">
                <a:latin typeface="Times New Roman" panose="02020603050405020304" pitchFamily="18" charset="0"/>
                <a:cs typeface="Times New Roman" panose="02020603050405020304" pitchFamily="18" charset="0"/>
              </a:rPr>
              <a:t>1. Image annotations in YOLOv5-obb are stored in the "</a:t>
            </a:r>
            <a:r>
              <a:rPr lang="en-US" dirty="0" err="1">
                <a:latin typeface="Times New Roman" panose="02020603050405020304" pitchFamily="18" charset="0"/>
                <a:cs typeface="Times New Roman" panose="02020603050405020304" pitchFamily="18" charset="0"/>
              </a:rPr>
              <a:t>labeltxt</a:t>
            </a:r>
            <a:r>
              <a:rPr lang="en-US" dirty="0">
                <a:latin typeface="Times New Roman" panose="02020603050405020304" pitchFamily="18" charset="0"/>
                <a:cs typeface="Times New Roman" panose="02020603050405020304" pitchFamily="18" charset="0"/>
              </a:rPr>
              <a:t>" folder.</a:t>
            </a:r>
          </a:p>
          <a:p>
            <a:pPr algn="just"/>
            <a:r>
              <a:rPr lang="en-US" dirty="0">
                <a:latin typeface="Times New Roman" panose="02020603050405020304" pitchFamily="18" charset="0"/>
                <a:cs typeface="Times New Roman" panose="02020603050405020304" pitchFamily="18" charset="0"/>
              </a:rPr>
              <a:t>2. A YAML file contains class information and image paths for training, validation, and testing.</a:t>
            </a:r>
          </a:p>
          <a:p>
            <a:pPr algn="just"/>
            <a:r>
              <a:rPr lang="en-US" dirty="0">
                <a:latin typeface="Times New Roman" panose="02020603050405020304" pitchFamily="18" charset="0"/>
                <a:cs typeface="Times New Roman" panose="02020603050405020304" pitchFamily="18" charset="0"/>
              </a:rPr>
              <a:t>3. YOLOv5-obb, an addon for YOLOv5, generates oriented bounding boxes based on rotation angles.</a:t>
            </a:r>
          </a:p>
          <a:p>
            <a:pPr algn="just"/>
            <a:r>
              <a:rPr lang="en-US" dirty="0">
                <a:latin typeface="Times New Roman" panose="02020603050405020304" pitchFamily="18" charset="0"/>
                <a:cs typeface="Times New Roman" panose="02020603050405020304" pitchFamily="18" charset="0"/>
              </a:rPr>
              <a:t>5. Hyperparameter tuning is performed to enhance model performance and reduce excessive bounding box detections.</a:t>
            </a:r>
          </a:p>
          <a:p>
            <a:pPr algn="just"/>
            <a:r>
              <a:rPr lang="en-US" dirty="0">
                <a:latin typeface="Times New Roman" panose="02020603050405020304" pitchFamily="18" charset="0"/>
                <a:cs typeface="Times New Roman" panose="02020603050405020304" pitchFamily="18" charset="0"/>
              </a:rPr>
              <a:t>6. The number of training images is incrementally increased from 200 to 2300 during the experiment.</a:t>
            </a:r>
          </a:p>
          <a:p>
            <a:pPr algn="just"/>
            <a:r>
              <a:rPr lang="en-US" dirty="0">
                <a:latin typeface="Times New Roman" panose="02020603050405020304" pitchFamily="18" charset="0"/>
                <a:cs typeface="Times New Roman" panose="02020603050405020304" pitchFamily="18" charset="0"/>
              </a:rPr>
              <a:t>7. Results, including mAP, best weights, and various performance metrics, are recorded and analyzed in subsequent chapters.</a:t>
            </a:r>
          </a:p>
          <a:p>
            <a:pPr algn="just"/>
            <a:r>
              <a:rPr lang="en-US" dirty="0">
                <a:latin typeface="Times New Roman" panose="02020603050405020304" pitchFamily="18" charset="0"/>
                <a:cs typeface="Times New Roman" panose="02020603050405020304" pitchFamily="18" charset="0"/>
              </a:rPr>
              <a:t>8. The "runs" folder stores training and detection results for each experiment.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20613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E95EB-D73A-1F81-6659-399D782BBC91}"/>
              </a:ext>
            </a:extLst>
          </p:cNvPr>
          <p:cNvSpPr>
            <a:spLocks noGrp="1"/>
          </p:cNvSpPr>
          <p:nvPr>
            <p:ph type="title"/>
          </p:nvPr>
        </p:nvSpPr>
        <p:spPr>
          <a:xfrm>
            <a:off x="3438144" y="504556"/>
            <a:ext cx="1999488" cy="861774"/>
          </a:xfrm>
        </p:spPr>
        <p:txBody>
          <a:bodyPr/>
          <a:lstStyle/>
          <a:p>
            <a:r>
              <a:rPr lang="en-IN" sz="2800" b="1"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Discussions</a:t>
            </a:r>
            <a:br>
              <a:rPr lang="en-IN" sz="2800" b="1" i="0" u="none" strike="noStrike" cap="none" dirty="0">
                <a:solidFill>
                  <a:srgbClr val="000000"/>
                </a:solidFill>
                <a:latin typeface="Times New Roman" panose="02020603050405020304" pitchFamily="18" charset="0"/>
                <a:cs typeface="Times New Roman" panose="02020603050405020304" pitchFamily="18" charset="0"/>
                <a:sym typeface="Arial"/>
              </a:rPr>
            </a:br>
            <a:endParaRPr lang="en-IN" sz="28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F265101-57BA-C583-BD51-2F80DC81EB34}"/>
              </a:ext>
            </a:extLst>
          </p:cNvPr>
          <p:cNvSpPr>
            <a:spLocks noGrp="1"/>
          </p:cNvSpPr>
          <p:nvPr>
            <p:ph type="subTitle" idx="1"/>
          </p:nvPr>
        </p:nvSpPr>
        <p:spPr>
          <a:xfrm>
            <a:off x="457200" y="1706880"/>
            <a:ext cx="8229000" cy="4140722"/>
          </a:xfrm>
        </p:spPr>
        <p:txBody>
          <a:bodyPr/>
          <a:lstStyle/>
          <a:p>
            <a:pPr marL="0" marR="0" lvl="0" indent="0" algn="just" rtl="0">
              <a:lnSpc>
                <a:spcPct val="100000"/>
              </a:lnSpc>
              <a:spcBef>
                <a:spcPts val="0"/>
              </a:spcBef>
              <a:spcAft>
                <a:spcPts val="0"/>
              </a:spcAft>
              <a:buClr>
                <a:srgbClr val="000000"/>
              </a:buClr>
              <a:buSzPts val="2000"/>
            </a:pPr>
            <a:r>
              <a:rPr lang="en-US" b="1" dirty="0">
                <a:solidFill>
                  <a:srgbClr val="24292E"/>
                </a:solidFill>
                <a:highlight>
                  <a:srgbClr val="FFFFFF"/>
                </a:highlight>
                <a:latin typeface="Times New Roman" panose="02020603050405020304" pitchFamily="18" charset="0"/>
                <a:ea typeface="Calibri"/>
                <a:cs typeface="Times New Roman" panose="02020603050405020304" pitchFamily="18" charset="0"/>
              </a:rPr>
              <a:t>R</a:t>
            </a:r>
            <a:r>
              <a:rPr lang="en-IN" b="1" dirty="0">
                <a:solidFill>
                  <a:srgbClr val="24292E"/>
                </a:solidFill>
                <a:highlight>
                  <a:srgbClr val="FFFFFF"/>
                </a:highlight>
                <a:latin typeface="Times New Roman" panose="02020603050405020304" pitchFamily="18" charset="0"/>
                <a:ea typeface="Calibri"/>
                <a:cs typeface="Times New Roman" panose="02020603050405020304" pitchFamily="18" charset="0"/>
              </a:rPr>
              <a:t>Q1: </a:t>
            </a:r>
            <a:r>
              <a:rPr lang="en-US" dirty="0">
                <a:solidFill>
                  <a:srgbClr val="24292E"/>
                </a:solidFill>
                <a:highlight>
                  <a:srgbClr val="FFFFFF"/>
                </a:highlight>
                <a:latin typeface="Times New Roman" panose="02020603050405020304" pitchFamily="18" charset="0"/>
                <a:ea typeface="Calibri"/>
                <a:cs typeface="Times New Roman" panose="02020603050405020304" pitchFamily="18" charset="0"/>
              </a:rPr>
              <a:t>How   good   is   the   proposed   model   at   recognizing   the   characters   on   the Steel  bars?</a:t>
            </a:r>
          </a:p>
          <a:p>
            <a:pPr marL="0" marR="0" lvl="0" indent="0" algn="just" rtl="0">
              <a:lnSpc>
                <a:spcPct val="100000"/>
              </a:lnSpc>
              <a:spcBef>
                <a:spcPts val="0"/>
              </a:spcBef>
              <a:spcAft>
                <a:spcPts val="0"/>
              </a:spcAft>
              <a:buClr>
                <a:srgbClr val="000000"/>
              </a:buClr>
              <a:buSzPts val="2000"/>
            </a:pPr>
            <a:endParaRPr lang="en-US" dirty="0">
              <a:solidFill>
                <a:srgbClr val="24292E"/>
              </a:solidFill>
              <a:highlight>
                <a:srgbClr val="FFFFFF"/>
              </a:highlight>
              <a:latin typeface="Times New Roman" panose="02020603050405020304" pitchFamily="18" charset="0"/>
              <a:ea typeface="Calibri"/>
              <a:cs typeface="Times New Roman" panose="02020603050405020304" pitchFamily="18" charset="0"/>
            </a:endParaRPr>
          </a:p>
          <a:p>
            <a:pPr marL="285840" marR="0" lvl="0" indent="-285840" algn="just" rtl="0">
              <a:lnSpc>
                <a:spcPct val="100000"/>
              </a:lnSpc>
              <a:spcBef>
                <a:spcPts val="0"/>
              </a:spcBef>
              <a:spcAft>
                <a:spcPts val="0"/>
              </a:spcAft>
              <a:buClr>
                <a:srgbClr val="000000"/>
              </a:buClr>
              <a:buSzPts val="2000"/>
              <a:buFont typeface="Calibri"/>
              <a:buChar char="•"/>
            </a:pPr>
            <a:r>
              <a:rPr lang="en-US" dirty="0">
                <a:solidFill>
                  <a:srgbClr val="24292E"/>
                </a:solidFill>
                <a:highlight>
                  <a:srgbClr val="FFFFFF"/>
                </a:highlight>
                <a:latin typeface="Times New Roman" panose="02020603050405020304" pitchFamily="18" charset="0"/>
                <a:ea typeface="Calibri"/>
                <a:cs typeface="Times New Roman" panose="02020603050405020304" pitchFamily="18" charset="0"/>
              </a:rPr>
              <a:t>As stated in methodology at first old images are given to existing OCRS , but resulted In 0 accuracy.</a:t>
            </a:r>
          </a:p>
          <a:p>
            <a:pPr marL="285840" marR="0" lvl="0" indent="-285840" algn="just" rtl="0">
              <a:lnSpc>
                <a:spcPct val="100000"/>
              </a:lnSpc>
              <a:spcBef>
                <a:spcPts val="0"/>
              </a:spcBef>
              <a:spcAft>
                <a:spcPts val="0"/>
              </a:spcAft>
              <a:buClr>
                <a:srgbClr val="000000"/>
              </a:buClr>
              <a:buSzPts val="2000"/>
              <a:buFont typeface="Calibri"/>
              <a:buChar char="•"/>
            </a:pPr>
            <a:r>
              <a:rPr lang="en-US" dirty="0">
                <a:solidFill>
                  <a:srgbClr val="24292E"/>
                </a:solidFill>
                <a:highlight>
                  <a:srgbClr val="FFFFFF"/>
                </a:highlight>
                <a:latin typeface="Times New Roman" panose="02020603050405020304" pitchFamily="18" charset="0"/>
                <a:ea typeface="Calibri"/>
                <a:cs typeface="Times New Roman" panose="02020603050405020304" pitchFamily="18" charset="0"/>
              </a:rPr>
              <a:t>Unlike traditional pictures like number plate or door number plates, the characters were printed into the surface of the steel, making detection more difficult.</a:t>
            </a:r>
          </a:p>
          <a:p>
            <a:pPr marL="285840" marR="0" lvl="0" indent="-285840" algn="just" rtl="0">
              <a:lnSpc>
                <a:spcPct val="100000"/>
              </a:lnSpc>
              <a:spcBef>
                <a:spcPts val="0"/>
              </a:spcBef>
              <a:spcAft>
                <a:spcPts val="0"/>
              </a:spcAft>
              <a:buClr>
                <a:srgbClr val="000000"/>
              </a:buClr>
              <a:buSzPts val="2000"/>
              <a:buFont typeface="Calibri"/>
              <a:buChar char="•"/>
            </a:pPr>
            <a:r>
              <a:rPr lang="en-US" dirty="0">
                <a:solidFill>
                  <a:srgbClr val="24292E"/>
                </a:solidFill>
                <a:highlight>
                  <a:srgbClr val="FFFFFF"/>
                </a:highlight>
                <a:latin typeface="Times New Roman" panose="02020603050405020304" pitchFamily="18" charset="0"/>
                <a:ea typeface="Calibri"/>
                <a:cs typeface="Times New Roman" panose="02020603050405020304" pitchFamily="18" charset="0"/>
              </a:rPr>
              <a:t> This problem given a new path to the techniques , so considering the OCR problem as object detection problem.</a:t>
            </a:r>
          </a:p>
          <a:p>
            <a:pPr marL="0" marR="0" lvl="0" indent="0" algn="just" rtl="0">
              <a:lnSpc>
                <a:spcPct val="100000"/>
              </a:lnSpc>
              <a:spcBef>
                <a:spcPts val="0"/>
              </a:spcBef>
              <a:spcAft>
                <a:spcPts val="0"/>
              </a:spcAft>
              <a:buClr>
                <a:srgbClr val="000000"/>
              </a:buClr>
              <a:buSzPts val="2000"/>
            </a:pPr>
            <a:endParaRPr lang="en-US" dirty="0">
              <a:solidFill>
                <a:srgbClr val="24292E"/>
              </a:solidFill>
              <a:highlight>
                <a:srgbClr val="FFFFFF"/>
              </a:highlight>
              <a:latin typeface="Times New Roman" panose="02020603050405020304" pitchFamily="18" charset="0"/>
              <a:ea typeface="Calibri"/>
              <a:cs typeface="Times New Roman" panose="02020603050405020304" pitchFamily="18" charset="0"/>
            </a:endParaRPr>
          </a:p>
          <a:p>
            <a:pPr marL="285840" marR="0" lvl="0" indent="-285840" algn="just" rtl="0">
              <a:lnSpc>
                <a:spcPct val="100000"/>
              </a:lnSpc>
              <a:spcBef>
                <a:spcPts val="0"/>
              </a:spcBef>
              <a:spcAft>
                <a:spcPts val="0"/>
              </a:spcAft>
              <a:buClr>
                <a:srgbClr val="000000"/>
              </a:buClr>
              <a:buSzPts val="2000"/>
              <a:buFont typeface="Calibri"/>
              <a:buChar char="•"/>
            </a:pPr>
            <a:r>
              <a:rPr lang="en-US" dirty="0">
                <a:solidFill>
                  <a:srgbClr val="24292E"/>
                </a:solidFill>
                <a:highlight>
                  <a:srgbClr val="FFFFFF"/>
                </a:highlight>
                <a:latin typeface="Times New Roman" panose="02020603050405020304" pitchFamily="18" charset="0"/>
                <a:ea typeface="Calibri"/>
                <a:cs typeface="Times New Roman" panose="02020603050405020304" pitchFamily="18" charset="0"/>
              </a:rPr>
              <a:t>Yolov5 is used and it needs labeled data , however, no pre-annotated dataset is adequate for this industrial data. As a result, the data is manually annotated using the Makesense.ai tool</a:t>
            </a:r>
          </a:p>
          <a:p>
            <a:pPr marL="285840" marR="0" lvl="0" indent="-285840" algn="just" rtl="0">
              <a:lnSpc>
                <a:spcPct val="100000"/>
              </a:lnSpc>
              <a:spcBef>
                <a:spcPts val="0"/>
              </a:spcBef>
              <a:spcAft>
                <a:spcPts val="0"/>
              </a:spcAft>
              <a:buClr>
                <a:srgbClr val="000000"/>
              </a:buClr>
              <a:buSzPts val="2000"/>
              <a:buFont typeface="Calibri"/>
              <a:buChar char="•"/>
            </a:pPr>
            <a:endParaRPr lang="en-US" dirty="0">
              <a:solidFill>
                <a:srgbClr val="24292E"/>
              </a:solidFill>
              <a:highlight>
                <a:srgbClr val="FFFFFF"/>
              </a:highlight>
              <a:latin typeface="Times New Roman" panose="02020603050405020304" pitchFamily="18" charset="0"/>
              <a:ea typeface="Calibri"/>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8340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9D24337-26FE-88D8-1E2C-9D822844C5B3}"/>
              </a:ext>
            </a:extLst>
          </p:cNvPr>
          <p:cNvSpPr>
            <a:spLocks noGrp="1"/>
          </p:cNvSpPr>
          <p:nvPr>
            <p:ph type="subTitle" idx="1"/>
          </p:nvPr>
        </p:nvSpPr>
        <p:spPr>
          <a:xfrm>
            <a:off x="457200" y="2073378"/>
            <a:ext cx="8229000" cy="1107996"/>
          </a:xfrm>
        </p:spPr>
        <p:txBody>
          <a:bodyPr/>
          <a:lstStyle/>
          <a:p>
            <a:pPr algn="just"/>
            <a:r>
              <a:rPr lang="en-US" dirty="0">
                <a:latin typeface="Times New Roman" panose="02020603050405020304" pitchFamily="18" charset="0"/>
                <a:cs typeface="Times New Roman" panose="02020603050405020304" pitchFamily="18" charset="0"/>
              </a:rPr>
              <a:t>With defaults parameters yolov5 resulted poor map so parameters are altered to improve. </a:t>
            </a:r>
          </a:p>
          <a:p>
            <a:pPr algn="just"/>
            <a:endParaRPr lang="en-IN" dirty="0">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graphicFrame>
        <p:nvGraphicFramePr>
          <p:cNvPr id="5" name="Table 5">
            <a:extLst>
              <a:ext uri="{FF2B5EF4-FFF2-40B4-BE49-F238E27FC236}">
                <a16:creationId xmlns:a16="http://schemas.microsoft.com/office/drawing/2014/main" id="{F7333994-4AA5-5535-A13F-84B2074EF7E7}"/>
              </a:ext>
            </a:extLst>
          </p:cNvPr>
          <p:cNvGraphicFramePr>
            <a:graphicFrameLocks noGrp="1"/>
          </p:cNvGraphicFramePr>
          <p:nvPr>
            <p:extLst>
              <p:ext uri="{D42A27DB-BD31-4B8C-83A1-F6EECF244321}">
                <p14:modId xmlns:p14="http://schemas.microsoft.com/office/powerpoint/2010/main" val="2298690801"/>
              </p:ext>
            </p:extLst>
          </p:nvPr>
        </p:nvGraphicFramePr>
        <p:xfrm>
          <a:off x="1133856" y="2773276"/>
          <a:ext cx="6096000" cy="2438400"/>
        </p:xfrm>
        <a:graphic>
          <a:graphicData uri="http://schemas.openxmlformats.org/drawingml/2006/table">
            <a:tbl>
              <a:tblPr firstRow="1" bandRow="1">
                <a:tableStyleId>{2427AC98-77ED-4E27-9C4D-B4D3633C4C37}</a:tableStyleId>
              </a:tblPr>
              <a:tblGrid>
                <a:gridCol w="1524000">
                  <a:extLst>
                    <a:ext uri="{9D8B030D-6E8A-4147-A177-3AD203B41FA5}">
                      <a16:colId xmlns:a16="http://schemas.microsoft.com/office/drawing/2014/main" val="2573685432"/>
                    </a:ext>
                  </a:extLst>
                </a:gridCol>
                <a:gridCol w="1524000">
                  <a:extLst>
                    <a:ext uri="{9D8B030D-6E8A-4147-A177-3AD203B41FA5}">
                      <a16:colId xmlns:a16="http://schemas.microsoft.com/office/drawing/2014/main" val="514782753"/>
                    </a:ext>
                  </a:extLst>
                </a:gridCol>
                <a:gridCol w="1524000">
                  <a:extLst>
                    <a:ext uri="{9D8B030D-6E8A-4147-A177-3AD203B41FA5}">
                      <a16:colId xmlns:a16="http://schemas.microsoft.com/office/drawing/2014/main" val="3165282731"/>
                    </a:ext>
                  </a:extLst>
                </a:gridCol>
                <a:gridCol w="1524000">
                  <a:extLst>
                    <a:ext uri="{9D8B030D-6E8A-4147-A177-3AD203B41FA5}">
                      <a16:colId xmlns:a16="http://schemas.microsoft.com/office/drawing/2014/main" val="2291000645"/>
                    </a:ext>
                  </a:extLst>
                </a:gridCol>
              </a:tblGrid>
              <a:tr h="370840">
                <a:tc>
                  <a:txBody>
                    <a:bodyPr/>
                    <a:lstStyle/>
                    <a:p>
                      <a:pPr indent="274320" algn="just"/>
                      <a:r>
                        <a:rPr lang="en-US" sz="1600" dirty="0">
                          <a:effectLst/>
                          <a:latin typeface="Times New Roman" panose="02020603050405020304" pitchFamily="18" charset="0"/>
                          <a:cs typeface="Times New Roman" panose="02020603050405020304" pitchFamily="18" charset="0"/>
                        </a:rPr>
                        <a:t>S.no</a:t>
                      </a:r>
                      <a:endParaRPr lang="en-S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 Name </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No. of. epochs</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Training mAP</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886316423"/>
                  </a:ext>
                </a:extLst>
              </a:tr>
              <a:tr h="370840">
                <a:tc>
                  <a:txBody>
                    <a:bodyPr/>
                    <a:lstStyle/>
                    <a:p>
                      <a:pPr indent="274320" algn="just"/>
                      <a:r>
                        <a:rPr lang="en-US" sz="1600">
                          <a:effectLst/>
                          <a:latin typeface="Times New Roman" panose="02020603050405020304" pitchFamily="18" charset="0"/>
                          <a:cs typeface="Times New Roman" panose="02020603050405020304" pitchFamily="18" charset="0"/>
                        </a:rPr>
                        <a:t>1</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Base line performance</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3</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0.30</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122152404"/>
                  </a:ext>
                </a:extLst>
              </a:tr>
              <a:tr h="370840">
                <a:tc>
                  <a:txBody>
                    <a:bodyPr/>
                    <a:lstStyle/>
                    <a:p>
                      <a:pPr indent="274320" algn="just"/>
                      <a:r>
                        <a:rPr lang="en-US" sz="1600" dirty="0">
                          <a:effectLst/>
                          <a:latin typeface="Times New Roman" panose="02020603050405020304" pitchFamily="18" charset="0"/>
                          <a:cs typeface="Times New Roman" panose="02020603050405020304" pitchFamily="18" charset="0"/>
                        </a:rPr>
                        <a:t>2</a:t>
                      </a:r>
                      <a:endParaRPr lang="en-S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Hyperparameter tunning</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50</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0.56</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35063744"/>
                  </a:ext>
                </a:extLst>
              </a:tr>
              <a:tr h="370840">
                <a:tc>
                  <a:txBody>
                    <a:bodyPr/>
                    <a:lstStyle/>
                    <a:p>
                      <a:pPr indent="274320" algn="just"/>
                      <a:r>
                        <a:rPr lang="en-US" sz="1600">
                          <a:effectLst/>
                          <a:latin typeface="Times New Roman" panose="02020603050405020304" pitchFamily="18" charset="0"/>
                          <a:cs typeface="Times New Roman" panose="02020603050405020304" pitchFamily="18" charset="0"/>
                        </a:rPr>
                        <a:t>3</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Hyperparameter tunning</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100</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0.87</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7056720"/>
                  </a:ext>
                </a:extLst>
              </a:tr>
              <a:tr h="370840">
                <a:tc>
                  <a:txBody>
                    <a:bodyPr/>
                    <a:lstStyle/>
                    <a:p>
                      <a:pPr indent="274320" algn="just"/>
                      <a:r>
                        <a:rPr lang="en-US" sz="1600">
                          <a:effectLst/>
                          <a:latin typeface="Times New Roman" panose="02020603050405020304" pitchFamily="18" charset="0"/>
                          <a:cs typeface="Times New Roman" panose="02020603050405020304" pitchFamily="18" charset="0"/>
                        </a:rPr>
                        <a:t>4</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Hyperparameter tunning</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a:effectLst/>
                          <a:latin typeface="Times New Roman" panose="02020603050405020304" pitchFamily="18" charset="0"/>
                          <a:cs typeface="Times New Roman" panose="02020603050405020304" pitchFamily="18" charset="0"/>
                        </a:rPr>
                        <a:t>150</a:t>
                      </a:r>
                      <a:endParaRPr lang="en-S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274320" algn="just"/>
                      <a:r>
                        <a:rPr lang="en-US" sz="1600" dirty="0">
                          <a:effectLst/>
                          <a:latin typeface="Times New Roman" panose="02020603050405020304" pitchFamily="18" charset="0"/>
                          <a:cs typeface="Times New Roman" panose="02020603050405020304" pitchFamily="18" charset="0"/>
                        </a:rPr>
                        <a:t>0.995</a:t>
                      </a:r>
                      <a:endParaRPr lang="en-S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9438527"/>
                  </a:ext>
                </a:extLst>
              </a:tr>
            </a:tbl>
          </a:graphicData>
        </a:graphic>
      </p:graphicFrame>
    </p:spTree>
    <p:extLst>
      <p:ext uri="{BB962C8B-B14F-4D97-AF65-F5344CB8AC3E}">
        <p14:creationId xmlns:p14="http://schemas.microsoft.com/office/powerpoint/2010/main" val="27449757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A1D5068-A6F8-3BFF-EA14-A9947E5E0F1C}"/>
              </a:ext>
            </a:extLst>
          </p:cNvPr>
          <p:cNvSpPr>
            <a:spLocks noGrp="1"/>
          </p:cNvSpPr>
          <p:nvPr>
            <p:ph type="subTitle" idx="1"/>
          </p:nvPr>
        </p:nvSpPr>
        <p:spPr>
          <a:xfrm>
            <a:off x="457200" y="1933172"/>
            <a:ext cx="8229000" cy="1107996"/>
          </a:xfrm>
        </p:spPr>
        <p:txBody>
          <a:bodyPr/>
          <a:lstStyle/>
          <a:p>
            <a:pPr algn="just"/>
            <a:r>
              <a:rPr lang="en-US" dirty="0">
                <a:latin typeface="Times New Roman" panose="02020603050405020304" pitchFamily="18" charset="0"/>
                <a:cs typeface="Times New Roman" panose="02020603050405020304" pitchFamily="18" charset="0"/>
              </a:rPr>
              <a:t>1.After using save crop option in yolov5 the cropped images is extracted.</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2. When we observe the cropped image the text on the image is not in the proper orientation, so an attempt was made to rotate the images based on the text on it</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3FEB622-A1FE-65E0-34DB-E72E689C2C1D}"/>
              </a:ext>
            </a:extLst>
          </p:cNvPr>
          <p:cNvPicPr>
            <a:picLocks noChangeAspect="1"/>
          </p:cNvPicPr>
          <p:nvPr/>
        </p:nvPicPr>
        <p:blipFill>
          <a:blip r:embed="rId2"/>
          <a:stretch>
            <a:fillRect/>
          </a:stretch>
        </p:blipFill>
        <p:spPr>
          <a:xfrm>
            <a:off x="3326324" y="3304033"/>
            <a:ext cx="2255503" cy="1806082"/>
          </a:xfrm>
          <a:prstGeom prst="rect">
            <a:avLst/>
          </a:prstGeom>
        </p:spPr>
      </p:pic>
    </p:spTree>
    <p:extLst>
      <p:ext uri="{BB962C8B-B14F-4D97-AF65-F5344CB8AC3E}">
        <p14:creationId xmlns:p14="http://schemas.microsoft.com/office/powerpoint/2010/main" val="1234589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813122B-8BC4-5541-88CF-AD2AC24D51A7}"/>
              </a:ext>
            </a:extLst>
          </p:cNvPr>
          <p:cNvSpPr>
            <a:spLocks noGrp="1"/>
          </p:cNvSpPr>
          <p:nvPr>
            <p:ph type="subTitle" idx="1"/>
          </p:nvPr>
        </p:nvSpPr>
        <p:spPr>
          <a:xfrm>
            <a:off x="457200" y="1645688"/>
            <a:ext cx="8229000" cy="1938992"/>
          </a:xfrm>
        </p:spPr>
        <p:txBody>
          <a:bodyPr/>
          <a:lstStyle/>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While using tesseract  for rotation  surprisingly it detected the on the cropped images as “Arabic” and rotated image with 180 degree, not only tesseract  remaining Hough and OpenCV detection rotation angle as solid number which is poor in rotating</a:t>
            </a:r>
          </a:p>
          <a:p>
            <a:pPr algn="just"/>
            <a:endParaRPr lang="en-US"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Yolov5 at character level is used where a gradually improvement of map is observed </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823CEB7-673E-A1E2-41AD-D850626BDDBF}"/>
              </a:ext>
            </a:extLst>
          </p:cNvPr>
          <p:cNvPicPr>
            <a:picLocks noChangeAspect="1"/>
          </p:cNvPicPr>
          <p:nvPr/>
        </p:nvPicPr>
        <p:blipFill>
          <a:blip r:embed="rId2"/>
          <a:stretch>
            <a:fillRect/>
          </a:stretch>
        </p:blipFill>
        <p:spPr>
          <a:xfrm>
            <a:off x="1435348" y="3535680"/>
            <a:ext cx="6005080" cy="2845464"/>
          </a:xfrm>
          <a:prstGeom prst="rect">
            <a:avLst/>
          </a:prstGeom>
        </p:spPr>
      </p:pic>
    </p:spTree>
    <p:extLst>
      <p:ext uri="{BB962C8B-B14F-4D97-AF65-F5344CB8AC3E}">
        <p14:creationId xmlns:p14="http://schemas.microsoft.com/office/powerpoint/2010/main" val="1307348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D4A7D3-C5C0-7072-C810-23627F9F39F3}"/>
              </a:ext>
            </a:extLst>
          </p:cNvPr>
          <p:cNvSpPr>
            <a:spLocks noGrp="1"/>
          </p:cNvSpPr>
          <p:nvPr>
            <p:ph type="subTitle" idx="1"/>
          </p:nvPr>
        </p:nvSpPr>
        <p:spPr>
          <a:xfrm>
            <a:off x="457200" y="1808719"/>
            <a:ext cx="8229000" cy="553998"/>
          </a:xfrm>
        </p:spPr>
        <p:txBody>
          <a:bodyPr/>
          <a:lstStyle/>
          <a:p>
            <a:pPr algn="just"/>
            <a:r>
              <a:rPr lang="en-US" dirty="0">
                <a:latin typeface="Times New Roman" panose="02020603050405020304" pitchFamily="18" charset="0"/>
                <a:cs typeface="Times New Roman" panose="02020603050405020304" pitchFamily="18" charset="0"/>
              </a:rPr>
              <a:t>Even tough there is improvement of map, but a challenge is faced during the annotation due to non rotation of images in proper orientation.</a:t>
            </a:r>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03E74C89-6ABA-52BB-3FA9-AA33A5A42949}"/>
              </a:ext>
            </a:extLst>
          </p:cNvPr>
          <p:cNvPicPr>
            <a:picLocks noChangeAspect="1"/>
          </p:cNvPicPr>
          <p:nvPr/>
        </p:nvPicPr>
        <p:blipFill>
          <a:blip r:embed="rId2"/>
          <a:stretch>
            <a:fillRect/>
          </a:stretch>
        </p:blipFill>
        <p:spPr>
          <a:xfrm>
            <a:off x="705600" y="2648078"/>
            <a:ext cx="3360711" cy="2781541"/>
          </a:xfrm>
          <a:prstGeom prst="rect">
            <a:avLst/>
          </a:prstGeom>
        </p:spPr>
      </p:pic>
      <p:pic>
        <p:nvPicPr>
          <p:cNvPr id="9" name="Picture 8">
            <a:extLst>
              <a:ext uri="{FF2B5EF4-FFF2-40B4-BE49-F238E27FC236}">
                <a16:creationId xmlns:a16="http://schemas.microsoft.com/office/drawing/2014/main" id="{22314107-574F-E6E8-DEC9-B2C12206EA24}"/>
              </a:ext>
            </a:extLst>
          </p:cNvPr>
          <p:cNvPicPr>
            <a:picLocks noChangeAspect="1"/>
          </p:cNvPicPr>
          <p:nvPr/>
        </p:nvPicPr>
        <p:blipFill>
          <a:blip r:embed="rId3"/>
          <a:stretch>
            <a:fillRect/>
          </a:stretch>
        </p:blipFill>
        <p:spPr>
          <a:xfrm>
            <a:off x="4845398" y="2689991"/>
            <a:ext cx="3718882" cy="2697714"/>
          </a:xfrm>
          <a:prstGeom prst="rect">
            <a:avLst/>
          </a:prstGeom>
        </p:spPr>
      </p:pic>
      <p:sp>
        <p:nvSpPr>
          <p:cNvPr id="10" name="TextBox 9">
            <a:extLst>
              <a:ext uri="{FF2B5EF4-FFF2-40B4-BE49-F238E27FC236}">
                <a16:creationId xmlns:a16="http://schemas.microsoft.com/office/drawing/2014/main" id="{89B82B34-C234-7ACF-887B-D9E277B03A66}"/>
              </a:ext>
            </a:extLst>
          </p:cNvPr>
          <p:cNvSpPr txBox="1"/>
          <p:nvPr/>
        </p:nvSpPr>
        <p:spPr>
          <a:xfrm>
            <a:off x="1524000" y="5685795"/>
            <a:ext cx="2072640" cy="307777"/>
          </a:xfrm>
          <a:prstGeom prst="rect">
            <a:avLst/>
          </a:prstGeom>
          <a:noFill/>
        </p:spPr>
        <p:txBody>
          <a:bodyPr wrap="square" rtlCol="0">
            <a:spAutoFit/>
          </a:bodyPr>
          <a:lstStyle/>
          <a:p>
            <a:r>
              <a:rPr lang="en-US" dirty="0"/>
              <a:t>Worst case</a:t>
            </a:r>
            <a:endParaRPr lang="en-IN" dirty="0"/>
          </a:p>
        </p:txBody>
      </p:sp>
      <p:sp>
        <p:nvSpPr>
          <p:cNvPr id="11" name="TextBox 10">
            <a:extLst>
              <a:ext uri="{FF2B5EF4-FFF2-40B4-BE49-F238E27FC236}">
                <a16:creationId xmlns:a16="http://schemas.microsoft.com/office/drawing/2014/main" id="{5BA2757E-E9DF-369D-C99D-B83A6E204EAE}"/>
              </a:ext>
            </a:extLst>
          </p:cNvPr>
          <p:cNvSpPr txBox="1"/>
          <p:nvPr/>
        </p:nvSpPr>
        <p:spPr>
          <a:xfrm>
            <a:off x="6187440" y="5600166"/>
            <a:ext cx="2072640" cy="307777"/>
          </a:xfrm>
          <a:prstGeom prst="rect">
            <a:avLst/>
          </a:prstGeom>
          <a:noFill/>
        </p:spPr>
        <p:txBody>
          <a:bodyPr wrap="square" rtlCol="0">
            <a:spAutoFit/>
          </a:bodyPr>
          <a:lstStyle/>
          <a:p>
            <a:r>
              <a:rPr lang="en-US" dirty="0"/>
              <a:t> Best case</a:t>
            </a:r>
            <a:endParaRPr lang="en-IN" dirty="0"/>
          </a:p>
        </p:txBody>
      </p:sp>
    </p:spTree>
    <p:extLst>
      <p:ext uri="{BB962C8B-B14F-4D97-AF65-F5344CB8AC3E}">
        <p14:creationId xmlns:p14="http://schemas.microsoft.com/office/powerpoint/2010/main" val="27930703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3514507-4AE6-2BCC-6A3F-7F4095CC9A19}"/>
              </a:ext>
            </a:extLst>
          </p:cNvPr>
          <p:cNvSpPr>
            <a:spLocks noGrp="1"/>
          </p:cNvSpPr>
          <p:nvPr>
            <p:ph type="subTitle" idx="1"/>
          </p:nvPr>
        </p:nvSpPr>
        <p:spPr>
          <a:xfrm>
            <a:off x="457200" y="1598629"/>
            <a:ext cx="8229000" cy="2215991"/>
          </a:xfrm>
        </p:spPr>
        <p:txBody>
          <a:bodyPr/>
          <a:lstStyle/>
          <a:p>
            <a:pPr algn="just"/>
            <a:r>
              <a:rPr lang="en-US" dirty="0">
                <a:latin typeface="Times New Roman" panose="02020603050405020304" pitchFamily="18" charset="0"/>
                <a:cs typeface="Times New Roman" panose="02020603050405020304" pitchFamily="18" charset="0"/>
              </a:rPr>
              <a:t>Yolov5 _obb is used to avoid the problems faced in character level yolov5 , but while training the yolov5 many issues are faced like.</a:t>
            </a:r>
          </a:p>
          <a:p>
            <a:pPr marL="571500" indent="-342900" algn="just">
              <a:buAutoNum type="arabicPeriod"/>
            </a:pPr>
            <a:r>
              <a:rPr lang="en-US" dirty="0">
                <a:latin typeface="Times New Roman" panose="02020603050405020304" pitchFamily="18" charset="0"/>
                <a:cs typeface="Times New Roman" panose="02020603050405020304" pitchFamily="18" charset="0"/>
              </a:rPr>
              <a:t>More training time </a:t>
            </a:r>
          </a:p>
          <a:p>
            <a:pPr marL="228600" indent="0" algn="just"/>
            <a:endParaRPr lang="en-US" dirty="0">
              <a:latin typeface="Times New Roman" panose="02020603050405020304" pitchFamily="18" charset="0"/>
              <a:cs typeface="Times New Roman" panose="02020603050405020304" pitchFamily="18" charset="0"/>
            </a:endParaRPr>
          </a:p>
          <a:p>
            <a:pPr marL="228600" indent="0" algn="just"/>
            <a:r>
              <a:rPr lang="en-US" dirty="0">
                <a:latin typeface="Times New Roman" panose="02020603050405020304" pitchFamily="18" charset="0"/>
                <a:cs typeface="Times New Roman" panose="02020603050405020304" pitchFamily="18" charset="0"/>
              </a:rPr>
              <a:t>2. More care is taken while using hyper parameter tunning to avoid many bounding boxes.</a:t>
            </a:r>
          </a:p>
          <a:p>
            <a:pPr marL="228600" indent="0" algn="just"/>
            <a:endParaRPr lang="en-US" dirty="0">
              <a:latin typeface="Times New Roman" panose="02020603050405020304" pitchFamily="18" charset="0"/>
              <a:cs typeface="Times New Roman" panose="02020603050405020304" pitchFamily="18" charset="0"/>
            </a:endParaRPr>
          </a:p>
          <a:p>
            <a:pPr marL="571500" indent="-342900" algn="just">
              <a:buAutoNum type="arabicPeriod"/>
            </a:pP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3CF7184-AC10-008D-E4BF-BE1A5E33E68E}"/>
              </a:ext>
            </a:extLst>
          </p:cNvPr>
          <p:cNvPicPr>
            <a:picLocks noChangeAspect="1"/>
          </p:cNvPicPr>
          <p:nvPr/>
        </p:nvPicPr>
        <p:blipFill>
          <a:blip r:embed="rId2"/>
          <a:stretch>
            <a:fillRect/>
          </a:stretch>
        </p:blipFill>
        <p:spPr>
          <a:xfrm>
            <a:off x="2955820" y="3613231"/>
            <a:ext cx="3231160" cy="2583404"/>
          </a:xfrm>
          <a:prstGeom prst="rect">
            <a:avLst/>
          </a:prstGeom>
        </p:spPr>
      </p:pic>
    </p:spTree>
    <p:extLst>
      <p:ext uri="{BB962C8B-B14F-4D97-AF65-F5344CB8AC3E}">
        <p14:creationId xmlns:p14="http://schemas.microsoft.com/office/powerpoint/2010/main" val="14090624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3A6DAAA-1FB2-C8EF-090F-C6A676E1999A}"/>
              </a:ext>
            </a:extLst>
          </p:cNvPr>
          <p:cNvSpPr>
            <a:spLocks noGrp="1"/>
          </p:cNvSpPr>
          <p:nvPr>
            <p:ph type="subTitle" idx="1"/>
          </p:nvPr>
        </p:nvSpPr>
        <p:spPr>
          <a:xfrm>
            <a:off x="457500" y="1800029"/>
            <a:ext cx="8229000" cy="276999"/>
          </a:xfrm>
        </p:spPr>
        <p:txBody>
          <a:bodyPr/>
          <a:lstStyle/>
          <a:p>
            <a:r>
              <a:rPr lang="en-US" dirty="0"/>
              <a:t>Large data needed to </a:t>
            </a:r>
            <a:r>
              <a:rPr lang="en-US" dirty="0">
                <a:latin typeface="Times New Roman" panose="02020603050405020304" pitchFamily="18" charset="0"/>
                <a:cs typeface="Times New Roman" panose="02020603050405020304" pitchFamily="18" charset="0"/>
              </a:rPr>
              <a:t>achieve</a:t>
            </a:r>
            <a:r>
              <a:rPr lang="en-US" dirty="0"/>
              <a:t> good map.</a:t>
            </a:r>
            <a:endParaRPr lang="en-IN" dirty="0"/>
          </a:p>
        </p:txBody>
      </p:sp>
      <p:graphicFrame>
        <p:nvGraphicFramePr>
          <p:cNvPr id="4" name="Table 4">
            <a:extLst>
              <a:ext uri="{FF2B5EF4-FFF2-40B4-BE49-F238E27FC236}">
                <a16:creationId xmlns:a16="http://schemas.microsoft.com/office/drawing/2014/main" id="{15ECFF11-549C-F30B-DF4C-DB6F71FCE072}"/>
              </a:ext>
            </a:extLst>
          </p:cNvPr>
          <p:cNvGraphicFramePr>
            <a:graphicFrameLocks noGrp="1"/>
          </p:cNvGraphicFramePr>
          <p:nvPr>
            <p:extLst>
              <p:ext uri="{D42A27DB-BD31-4B8C-83A1-F6EECF244321}">
                <p14:modId xmlns:p14="http://schemas.microsoft.com/office/powerpoint/2010/main" val="1161959860"/>
              </p:ext>
            </p:extLst>
          </p:nvPr>
        </p:nvGraphicFramePr>
        <p:xfrm>
          <a:off x="1524000" y="2534318"/>
          <a:ext cx="6096000" cy="2781389"/>
        </p:xfrm>
        <a:graphic>
          <a:graphicData uri="http://schemas.openxmlformats.org/drawingml/2006/table">
            <a:tbl>
              <a:tblPr firstRow="1" bandRow="1">
                <a:tableStyleId>{2427AC98-77ED-4E27-9C4D-B4D3633C4C37}</a:tableStyleId>
              </a:tblPr>
              <a:tblGrid>
                <a:gridCol w="2032000">
                  <a:extLst>
                    <a:ext uri="{9D8B030D-6E8A-4147-A177-3AD203B41FA5}">
                      <a16:colId xmlns:a16="http://schemas.microsoft.com/office/drawing/2014/main" val="3661831050"/>
                    </a:ext>
                  </a:extLst>
                </a:gridCol>
                <a:gridCol w="2032000">
                  <a:extLst>
                    <a:ext uri="{9D8B030D-6E8A-4147-A177-3AD203B41FA5}">
                      <a16:colId xmlns:a16="http://schemas.microsoft.com/office/drawing/2014/main" val="398051489"/>
                    </a:ext>
                  </a:extLst>
                </a:gridCol>
                <a:gridCol w="2032000">
                  <a:extLst>
                    <a:ext uri="{9D8B030D-6E8A-4147-A177-3AD203B41FA5}">
                      <a16:colId xmlns:a16="http://schemas.microsoft.com/office/drawing/2014/main" val="3342482271"/>
                    </a:ext>
                  </a:extLst>
                </a:gridCol>
              </a:tblGrid>
              <a:tr h="213953">
                <a:tc>
                  <a:txBody>
                    <a:bodyPr/>
                    <a:lstStyle/>
                    <a:p>
                      <a:pPr indent="274320" algn="just"/>
                      <a:r>
                        <a:rPr lang="en-US" sz="1100" dirty="0">
                          <a:effectLst/>
                        </a:rPr>
                        <a:t>Experiment number</a:t>
                      </a:r>
                      <a:endParaRPr lang="en-SE" sz="11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Training data</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mAP</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958688441"/>
                  </a:ext>
                </a:extLst>
              </a:tr>
              <a:tr h="213953">
                <a:tc>
                  <a:txBody>
                    <a:bodyPr/>
                    <a:lstStyle/>
                    <a:p>
                      <a:pPr indent="274320" algn="just"/>
                      <a:r>
                        <a:rPr lang="en-US" sz="1100">
                          <a:effectLst/>
                        </a:rPr>
                        <a:t>1</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200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0.479</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008280321"/>
                  </a:ext>
                </a:extLst>
              </a:tr>
              <a:tr h="213953">
                <a:tc>
                  <a:txBody>
                    <a:bodyPr/>
                    <a:lstStyle/>
                    <a:p>
                      <a:pPr indent="274320" algn="just"/>
                      <a:r>
                        <a:rPr lang="en-US" sz="1100">
                          <a:effectLst/>
                        </a:rPr>
                        <a:t>2</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dirty="0">
                          <a:effectLst/>
                        </a:rPr>
                        <a:t>300</a:t>
                      </a:r>
                      <a:endParaRPr lang="en-SE" sz="11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0.42</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27047091"/>
                  </a:ext>
                </a:extLst>
              </a:tr>
              <a:tr h="213953">
                <a:tc>
                  <a:txBody>
                    <a:bodyPr/>
                    <a:lstStyle/>
                    <a:p>
                      <a:pPr indent="274320" algn="just"/>
                      <a:r>
                        <a:rPr lang="en-US" sz="1100">
                          <a:effectLst/>
                        </a:rPr>
                        <a:t>3</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dirty="0">
                          <a:effectLst/>
                        </a:rPr>
                        <a:t>400</a:t>
                      </a:r>
                      <a:endParaRPr lang="en-SE" sz="11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0.548</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937924983"/>
                  </a:ext>
                </a:extLst>
              </a:tr>
              <a:tr h="213953">
                <a:tc>
                  <a:txBody>
                    <a:bodyPr/>
                    <a:lstStyle/>
                    <a:p>
                      <a:pPr indent="274320" algn="just"/>
                      <a:r>
                        <a:rPr lang="en-US" sz="1100">
                          <a:effectLst/>
                        </a:rPr>
                        <a:t>4</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500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0.544</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714769422"/>
                  </a:ext>
                </a:extLst>
              </a:tr>
              <a:tr h="213953">
                <a:tc>
                  <a:txBody>
                    <a:bodyPr/>
                    <a:lstStyle/>
                    <a:p>
                      <a:pPr indent="274320" algn="just"/>
                      <a:r>
                        <a:rPr lang="en-US" sz="1100">
                          <a:effectLst/>
                        </a:rPr>
                        <a:t>5</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dirty="0">
                          <a:effectLst/>
                        </a:rPr>
                        <a:t>600</a:t>
                      </a:r>
                      <a:endParaRPr lang="en-SE" sz="11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0.599</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195804378"/>
                  </a:ext>
                </a:extLst>
              </a:tr>
              <a:tr h="213953">
                <a:tc>
                  <a:txBody>
                    <a:bodyPr/>
                    <a:lstStyle/>
                    <a:p>
                      <a:pPr indent="274320" algn="just"/>
                      <a:r>
                        <a:rPr lang="en-US" sz="1100">
                          <a:effectLst/>
                        </a:rPr>
                        <a:t>6</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700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0.72</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719902209"/>
                  </a:ext>
                </a:extLst>
              </a:tr>
              <a:tr h="213953">
                <a:tc>
                  <a:txBody>
                    <a:bodyPr/>
                    <a:lstStyle/>
                    <a:p>
                      <a:pPr indent="274320" algn="just"/>
                      <a:r>
                        <a:rPr lang="en-US" sz="1100">
                          <a:effectLst/>
                        </a:rPr>
                        <a:t>7</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800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0.66</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763301885"/>
                  </a:ext>
                </a:extLst>
              </a:tr>
              <a:tr h="213953">
                <a:tc>
                  <a:txBody>
                    <a:bodyPr/>
                    <a:lstStyle/>
                    <a:p>
                      <a:pPr indent="274320" algn="just"/>
                      <a:r>
                        <a:rPr lang="en-US" sz="1100">
                          <a:effectLst/>
                        </a:rPr>
                        <a:t>8</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900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0.74</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918238669"/>
                  </a:ext>
                </a:extLst>
              </a:tr>
              <a:tr h="213953">
                <a:tc>
                  <a:txBody>
                    <a:bodyPr/>
                    <a:lstStyle/>
                    <a:p>
                      <a:pPr indent="274320" algn="just"/>
                      <a:r>
                        <a:rPr lang="en-US" sz="1100">
                          <a:effectLst/>
                        </a:rPr>
                        <a:t>9</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1000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0.79</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370158894"/>
                  </a:ext>
                </a:extLst>
              </a:tr>
              <a:tr h="213953">
                <a:tc>
                  <a:txBody>
                    <a:bodyPr/>
                    <a:lstStyle/>
                    <a:p>
                      <a:pPr indent="274320" algn="just"/>
                      <a:r>
                        <a:rPr lang="en-US" sz="1100">
                          <a:effectLst/>
                        </a:rPr>
                        <a:t>10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1400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dirty="0">
                          <a:effectLst/>
                        </a:rPr>
                        <a:t>0.82</a:t>
                      </a:r>
                      <a:endParaRPr lang="en-SE" sz="11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639916384"/>
                  </a:ext>
                </a:extLst>
              </a:tr>
              <a:tr h="213953">
                <a:tc>
                  <a:txBody>
                    <a:bodyPr/>
                    <a:lstStyle/>
                    <a:p>
                      <a:pPr indent="274320" algn="just"/>
                      <a:r>
                        <a:rPr lang="en-US" sz="1100">
                          <a:effectLst/>
                        </a:rPr>
                        <a:t>11</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1800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0.87</a:t>
                      </a:r>
                      <a:endParaRPr lang="en-SE" sz="11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505843728"/>
                  </a:ext>
                </a:extLst>
              </a:tr>
              <a:tr h="213953">
                <a:tc>
                  <a:txBody>
                    <a:bodyPr/>
                    <a:lstStyle/>
                    <a:p>
                      <a:pPr indent="274320" algn="just"/>
                      <a:r>
                        <a:rPr lang="en-US" sz="1100">
                          <a:effectLst/>
                        </a:rPr>
                        <a:t>12</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a:effectLst/>
                        </a:rPr>
                        <a:t>2300</a:t>
                      </a:r>
                      <a:endParaRPr lang="en-SE"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274320" algn="just"/>
                      <a:r>
                        <a:rPr lang="en-US" sz="1100" dirty="0">
                          <a:effectLst/>
                        </a:rPr>
                        <a:t>0.93</a:t>
                      </a:r>
                      <a:endParaRPr lang="en-SE" sz="11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449972348"/>
                  </a:ext>
                </a:extLst>
              </a:tr>
            </a:tbl>
          </a:graphicData>
        </a:graphic>
      </p:graphicFrame>
    </p:spTree>
    <p:extLst>
      <p:ext uri="{BB962C8B-B14F-4D97-AF65-F5344CB8AC3E}">
        <p14:creationId xmlns:p14="http://schemas.microsoft.com/office/powerpoint/2010/main" val="355351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F7BFF-233C-435B-9BD3-9A2260AA4637}"/>
              </a:ext>
            </a:extLst>
          </p:cNvPr>
          <p:cNvSpPr>
            <a:spLocks noGrp="1"/>
          </p:cNvSpPr>
          <p:nvPr>
            <p:ph type="title"/>
          </p:nvPr>
        </p:nvSpPr>
        <p:spPr>
          <a:xfrm>
            <a:off x="3271100" y="657923"/>
            <a:ext cx="5166099" cy="430887"/>
          </a:xfrm>
        </p:spPr>
        <p:txBody>
          <a:bodyPr/>
          <a:lstStyle/>
          <a:p>
            <a:r>
              <a:rPr lang="en-US" sz="2800" b="1" dirty="0">
                <a:latin typeface="Times New Roman" panose="02020603050405020304" pitchFamily="18" charset="0"/>
                <a:cs typeface="Times New Roman" panose="02020603050405020304" pitchFamily="18" charset="0"/>
              </a:rPr>
              <a:t>About</a:t>
            </a:r>
            <a:endParaRPr lang="en-IN" sz="2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E43716FA-BF84-010C-7938-FDAA1EA77E28}"/>
              </a:ext>
            </a:extLst>
          </p:cNvPr>
          <p:cNvSpPr>
            <a:spLocks noGrp="1"/>
          </p:cNvSpPr>
          <p:nvPr>
            <p:ph type="subTitle" idx="1"/>
          </p:nvPr>
        </p:nvSpPr>
        <p:spPr>
          <a:xfrm>
            <a:off x="457200" y="2207925"/>
            <a:ext cx="8229000" cy="2769989"/>
          </a:xfrm>
        </p:spPr>
        <p:txBody>
          <a:bodyPr/>
          <a:lstStyle/>
          <a:p>
            <a:pPr marL="514350" indent="-285750"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Author: Monica  Gattupalli</a:t>
            </a:r>
          </a:p>
          <a:p>
            <a:pPr algn="just"/>
            <a:endParaRPr lang="en-IN"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University  advisor: </a:t>
            </a:r>
            <a:r>
              <a:rPr lang="en-IN" dirty="0" err="1">
                <a:latin typeface="Times New Roman" panose="02020603050405020304" pitchFamily="18" charset="0"/>
                <a:cs typeface="Times New Roman" panose="02020603050405020304" pitchFamily="18" charset="0"/>
              </a:rPr>
              <a:t>Dr.</a:t>
            </a:r>
            <a:r>
              <a:rPr lang="en-IN" dirty="0">
                <a:latin typeface="Times New Roman" panose="02020603050405020304" pitchFamily="18" charset="0"/>
                <a:cs typeface="Times New Roman" panose="02020603050405020304" pitchFamily="18" charset="0"/>
              </a:rPr>
              <a:t> Hüseyin  </a:t>
            </a:r>
            <a:r>
              <a:rPr lang="en-IN" dirty="0" err="1">
                <a:latin typeface="Times New Roman" panose="02020603050405020304" pitchFamily="18" charset="0"/>
                <a:cs typeface="Times New Roman" panose="02020603050405020304" pitchFamily="18" charset="0"/>
              </a:rPr>
              <a:t>Kusetoğulları</a:t>
            </a:r>
            <a:endParaRPr lang="en-IN" dirty="0">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Industrial  Supervisor  1:  Krister  Ekström, </a:t>
            </a:r>
            <a:r>
              <a:rPr lang="en-IN" dirty="0" err="1">
                <a:latin typeface="Times New Roman" panose="02020603050405020304" pitchFamily="18" charset="0"/>
                <a:cs typeface="Times New Roman" panose="02020603050405020304" pitchFamily="18" charset="0"/>
              </a:rPr>
              <a:t>Swerim</a:t>
            </a:r>
            <a:r>
              <a:rPr lang="en-IN" dirty="0">
                <a:latin typeface="Times New Roman" panose="02020603050405020304" pitchFamily="18" charset="0"/>
                <a:cs typeface="Times New Roman" panose="02020603050405020304" pitchFamily="18" charset="0"/>
              </a:rPr>
              <a:t>  AB  ,Stockholm,  Sweden</a:t>
            </a:r>
          </a:p>
          <a:p>
            <a:pPr algn="just"/>
            <a:endParaRPr lang="en-IN"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Industrial  Supervisor  2: Privschek  </a:t>
            </a:r>
            <a:r>
              <a:rPr lang="en-IN" dirty="0" err="1">
                <a:latin typeface="Times New Roman" panose="02020603050405020304" pitchFamily="18" charset="0"/>
                <a:cs typeface="Times New Roman" panose="02020603050405020304" pitchFamily="18" charset="0"/>
              </a:rPr>
              <a:t>Edwin,Ovako</a:t>
            </a:r>
            <a:r>
              <a:rPr lang="en-IN" dirty="0">
                <a:latin typeface="Times New Roman" panose="02020603050405020304" pitchFamily="18" charset="0"/>
                <a:cs typeface="Times New Roman" panose="02020603050405020304" pitchFamily="18" charset="0"/>
              </a:rPr>
              <a:t> Sweden AB, Hofors, Sweden</a:t>
            </a:r>
          </a:p>
          <a:p>
            <a:pPr algn="just"/>
            <a:endParaRPr lang="en-IN"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This thesis is done with  the collaboration of </a:t>
            </a:r>
            <a:r>
              <a:rPr lang="de-DE" dirty="0">
                <a:latin typeface="Times New Roman" panose="02020603050405020304" pitchFamily="18" charset="0"/>
                <a:cs typeface="Times New Roman" panose="02020603050405020304" pitchFamily="18" charset="0"/>
              </a:rPr>
              <a:t>Ovako Sweden AB, andSwerimAB</a:t>
            </a:r>
            <a:r>
              <a:rPr lang="en-IN" dirty="0">
                <a:latin typeface="Times New Roman" panose="02020603050405020304" pitchFamily="18" charset="0"/>
                <a:cs typeface="Times New Roman" panose="02020603050405020304" pitchFamily="18" charset="0"/>
              </a:rPr>
              <a:t> for identifying character on the steel bar.</a:t>
            </a:r>
          </a:p>
        </p:txBody>
      </p:sp>
    </p:spTree>
    <p:extLst>
      <p:ext uri="{BB962C8B-B14F-4D97-AF65-F5344CB8AC3E}">
        <p14:creationId xmlns:p14="http://schemas.microsoft.com/office/powerpoint/2010/main" val="29490831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06FF-4002-5710-6752-573150AEBC39}"/>
              </a:ext>
            </a:extLst>
          </p:cNvPr>
          <p:cNvSpPr>
            <a:spLocks noGrp="1"/>
          </p:cNvSpPr>
          <p:nvPr>
            <p:ph type="subTitle" idx="1"/>
          </p:nvPr>
        </p:nvSpPr>
        <p:spPr>
          <a:xfrm>
            <a:off x="435863" y="5453908"/>
            <a:ext cx="8229000" cy="276999"/>
          </a:xfrm>
        </p:spPr>
        <p:txBody>
          <a:bodyPr/>
          <a:lstStyle/>
          <a:p>
            <a:r>
              <a:rPr lang="en-US" dirty="0"/>
              <a:t>Experiment -5                                                         Experiment -12</a:t>
            </a:r>
            <a:endParaRPr lang="en-IN" dirty="0"/>
          </a:p>
        </p:txBody>
      </p:sp>
      <p:pic>
        <p:nvPicPr>
          <p:cNvPr id="4" name="Content Placeholder 3">
            <a:extLst>
              <a:ext uri="{FF2B5EF4-FFF2-40B4-BE49-F238E27FC236}">
                <a16:creationId xmlns:a16="http://schemas.microsoft.com/office/drawing/2014/main" id="{C7862C6F-4C98-0BE5-E500-BDCA1D91A95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6022" r="5" b="5"/>
          <a:stretch/>
        </p:blipFill>
        <p:spPr>
          <a:xfrm>
            <a:off x="457200" y="1989976"/>
            <a:ext cx="3886200" cy="3263504"/>
          </a:xfrm>
          <a:prstGeom prst="rect">
            <a:avLst/>
          </a:prstGeom>
          <a:noFill/>
          <a:ln>
            <a:noFill/>
          </a:ln>
        </p:spPr>
      </p:pic>
      <p:pic>
        <p:nvPicPr>
          <p:cNvPr id="6" name="Content Placeholder 4">
            <a:extLst>
              <a:ext uri="{FF2B5EF4-FFF2-40B4-BE49-F238E27FC236}">
                <a16:creationId xmlns:a16="http://schemas.microsoft.com/office/drawing/2014/main" id="{2294C767-FF6F-515C-7F7B-D22F97C1A2B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00602" y="1989976"/>
            <a:ext cx="3283431" cy="3273360"/>
          </a:xfrm>
          <a:prstGeom prst="rect">
            <a:avLst/>
          </a:prstGeom>
        </p:spPr>
      </p:pic>
    </p:spTree>
    <p:extLst>
      <p:ext uri="{BB962C8B-B14F-4D97-AF65-F5344CB8AC3E}">
        <p14:creationId xmlns:p14="http://schemas.microsoft.com/office/powerpoint/2010/main" val="1476353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F3983BE-AA3C-5930-B26B-7252A57C490B}"/>
              </a:ext>
            </a:extLst>
          </p:cNvPr>
          <p:cNvSpPr>
            <a:spLocks noGrp="1"/>
          </p:cNvSpPr>
          <p:nvPr>
            <p:ph type="subTitle" idx="1"/>
          </p:nvPr>
        </p:nvSpPr>
        <p:spPr>
          <a:xfrm>
            <a:off x="457500" y="1735149"/>
            <a:ext cx="8229000" cy="4431983"/>
          </a:xfrm>
        </p:spPr>
        <p:txBody>
          <a:bodyPr/>
          <a:lstStyle/>
          <a:p>
            <a:pPr algn="just"/>
            <a:r>
              <a:rPr lang="en-US" sz="1600" b="1" dirty="0">
                <a:latin typeface="Times New Roman" panose="02020603050405020304" pitchFamily="18" charset="0"/>
                <a:cs typeface="Times New Roman" panose="02020603050405020304" pitchFamily="18" charset="0"/>
              </a:rPr>
              <a:t>RQ2</a:t>
            </a:r>
            <a:r>
              <a:rPr lang="en-US" sz="1600" dirty="0">
                <a:latin typeface="Times New Roman" panose="02020603050405020304" pitchFamily="18" charset="0"/>
                <a:cs typeface="Times New Roman" panose="02020603050405020304" pitchFamily="18" charset="0"/>
              </a:rPr>
              <a:t>  What are the uncertainty conditions in the images that must be overcome to  make  better  predictions?</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Camera Focus and Positioning: Special attention is needed in camera placement and focus when photographing steel bars. Fluctuations in camera focus can result in blurry and defocused images, affecting the quality of data.</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Needle Care: Careful handling of the needle used to print characters on steel bars is essential. Over time, the needle can lose its sharpness, leading to missing characters in images. Regular maintenance and replacement of the needle are recommended.</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Adjusting Lighting: Shifting the positions of the lighting that reflects on the steel bars during photography can improve image quality. Variations in light focus can impact the system's ability to process the images effectively.</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Image Consistency: Ensuring consistent image conditions, including focus, lighting, and character printing, is crucial for obtaining reliable results in the research.</a:t>
            </a:r>
          </a:p>
          <a:p>
            <a:pPr algn="just"/>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3335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CC1BC-E511-0742-BDF7-2924A229EFEB}"/>
              </a:ext>
            </a:extLst>
          </p:cNvPr>
          <p:cNvSpPr>
            <a:spLocks noGrp="1"/>
          </p:cNvSpPr>
          <p:nvPr>
            <p:ph type="title"/>
          </p:nvPr>
        </p:nvSpPr>
        <p:spPr>
          <a:xfrm>
            <a:off x="3291840" y="738741"/>
            <a:ext cx="1280160" cy="430887"/>
          </a:xfrm>
        </p:spPr>
        <p:txBody>
          <a:bodyPr/>
          <a:lstStyle/>
          <a:p>
            <a:r>
              <a:rPr lang="en-US" sz="2800" dirty="0">
                <a:latin typeface="Times New Roman" panose="02020603050405020304" pitchFamily="18" charset="0"/>
                <a:cs typeface="Times New Roman" panose="02020603050405020304" pitchFamily="18" charset="0"/>
              </a:rPr>
              <a:t>Results</a:t>
            </a:r>
            <a:endParaRPr lang="en-IN" sz="28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26FFA11-A25A-1890-C718-55385227497F}"/>
              </a:ext>
            </a:extLst>
          </p:cNvPr>
          <p:cNvSpPr>
            <a:spLocks noGrp="1"/>
          </p:cNvSpPr>
          <p:nvPr>
            <p:ph type="subTitle" idx="1"/>
          </p:nvPr>
        </p:nvSpPr>
        <p:spPr>
          <a:xfrm>
            <a:off x="457500" y="2109290"/>
            <a:ext cx="8229000" cy="553998"/>
          </a:xfrm>
        </p:spPr>
        <p:txBody>
          <a:bodyPr/>
          <a:lstStyle/>
          <a:p>
            <a:r>
              <a:rPr lang="en-US" dirty="0">
                <a:latin typeface="Times New Roman" panose="02020603050405020304" pitchFamily="18" charset="0"/>
                <a:cs typeface="Times New Roman" panose="02020603050405020304" pitchFamily="18" charset="0"/>
              </a:rPr>
              <a:t>Existing pre-trained OCR models</a:t>
            </a:r>
          </a:p>
          <a:p>
            <a:endParaRPr lang="en-IN"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0C771BFF-82C8-94B9-F7CB-299015F3D95B}"/>
              </a:ext>
            </a:extLst>
          </p:cNvPr>
          <p:cNvGraphicFramePr>
            <a:graphicFrameLocks noGrp="1"/>
          </p:cNvGraphicFramePr>
          <p:nvPr>
            <p:extLst>
              <p:ext uri="{D42A27DB-BD31-4B8C-83A1-F6EECF244321}">
                <p14:modId xmlns:p14="http://schemas.microsoft.com/office/powerpoint/2010/main" val="3402132759"/>
              </p:ext>
            </p:extLst>
          </p:nvPr>
        </p:nvGraphicFramePr>
        <p:xfrm>
          <a:off x="1414020" y="3012394"/>
          <a:ext cx="5900048" cy="2499360"/>
        </p:xfrm>
        <a:graphic>
          <a:graphicData uri="http://schemas.openxmlformats.org/drawingml/2006/table">
            <a:tbl>
              <a:tblPr firstRow="1" bandRow="1">
                <a:tableStyleId>{2427AC98-77ED-4E27-9C4D-B4D3633C4C37}</a:tableStyleId>
              </a:tblPr>
              <a:tblGrid>
                <a:gridCol w="1836048">
                  <a:extLst>
                    <a:ext uri="{9D8B030D-6E8A-4147-A177-3AD203B41FA5}">
                      <a16:colId xmlns:a16="http://schemas.microsoft.com/office/drawing/2014/main" val="3645044646"/>
                    </a:ext>
                  </a:extLst>
                </a:gridCol>
                <a:gridCol w="2032000">
                  <a:extLst>
                    <a:ext uri="{9D8B030D-6E8A-4147-A177-3AD203B41FA5}">
                      <a16:colId xmlns:a16="http://schemas.microsoft.com/office/drawing/2014/main" val="2228640261"/>
                    </a:ext>
                  </a:extLst>
                </a:gridCol>
                <a:gridCol w="2032000">
                  <a:extLst>
                    <a:ext uri="{9D8B030D-6E8A-4147-A177-3AD203B41FA5}">
                      <a16:colId xmlns:a16="http://schemas.microsoft.com/office/drawing/2014/main" val="2894093509"/>
                    </a:ext>
                  </a:extLst>
                </a:gridCol>
              </a:tblGrid>
              <a:tr h="0">
                <a:tc>
                  <a:txBody>
                    <a:bodyPr/>
                    <a:lstStyle/>
                    <a:p>
                      <a:r>
                        <a:rPr lang="en-US" dirty="0"/>
                        <a:t>Model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Version  used</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Character  recognization  Accuracy</a:t>
                      </a:r>
                    </a:p>
                    <a:p>
                      <a:endParaRPr lang="en-IN" dirty="0"/>
                    </a:p>
                  </a:txBody>
                  <a:tcPr/>
                </a:tc>
                <a:extLst>
                  <a:ext uri="{0D108BD9-81ED-4DB2-BD59-A6C34878D82A}">
                    <a16:rowId xmlns:a16="http://schemas.microsoft.com/office/drawing/2014/main" val="882228703"/>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Tesseract  OCR</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5.0</a:t>
                      </a:r>
                    </a:p>
                    <a:p>
                      <a:endParaRPr lang="en-IN" dirty="0"/>
                    </a:p>
                  </a:txBody>
                  <a:tcPr/>
                </a:tc>
                <a:tc>
                  <a:txBody>
                    <a:bodyPr/>
                    <a:lstStyle/>
                    <a:p>
                      <a:r>
                        <a:rPr lang="en-US" dirty="0"/>
                        <a:t>0</a:t>
                      </a:r>
                      <a:endParaRPr lang="en-IN" dirty="0"/>
                    </a:p>
                  </a:txBody>
                  <a:tcPr/>
                </a:tc>
                <a:extLst>
                  <a:ext uri="{0D108BD9-81ED-4DB2-BD59-A6C34878D82A}">
                    <a16:rowId xmlns:a16="http://schemas.microsoft.com/office/drawing/2014/main" val="1461514850"/>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Easy  OCR</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1.6.2</a:t>
                      </a:r>
                    </a:p>
                    <a:p>
                      <a:endParaRPr lang="en-IN" dirty="0"/>
                    </a:p>
                  </a:txBody>
                  <a:tcPr/>
                </a:tc>
                <a:tc>
                  <a:txBody>
                    <a:bodyPr/>
                    <a:lstStyle/>
                    <a:p>
                      <a:r>
                        <a:rPr lang="en-US" dirty="0"/>
                        <a:t>0</a:t>
                      </a:r>
                      <a:endParaRPr lang="en-IN" dirty="0"/>
                    </a:p>
                  </a:txBody>
                  <a:tcPr/>
                </a:tc>
                <a:extLst>
                  <a:ext uri="{0D108BD9-81ED-4DB2-BD59-A6C34878D82A}">
                    <a16:rowId xmlns:a16="http://schemas.microsoft.com/office/drawing/2014/main" val="1383774308"/>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Google  lens</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1.14.2203230</a:t>
                      </a:r>
                    </a:p>
                    <a:p>
                      <a:endParaRPr lang="en-IN" dirty="0"/>
                    </a:p>
                  </a:txBody>
                  <a:tcPr/>
                </a:tc>
                <a:tc>
                  <a:txBody>
                    <a:bodyPr/>
                    <a:lstStyle/>
                    <a:p>
                      <a:r>
                        <a:rPr lang="en-US" dirty="0"/>
                        <a:t>0</a:t>
                      </a:r>
                      <a:endParaRPr lang="en-IN" dirty="0"/>
                    </a:p>
                  </a:txBody>
                  <a:tcPr/>
                </a:tc>
                <a:extLst>
                  <a:ext uri="{0D108BD9-81ED-4DB2-BD59-A6C34878D82A}">
                    <a16:rowId xmlns:a16="http://schemas.microsoft.com/office/drawing/2014/main" val="1662269641"/>
                  </a:ext>
                </a:extLst>
              </a:tr>
            </a:tbl>
          </a:graphicData>
        </a:graphic>
      </p:graphicFrame>
    </p:spTree>
    <p:extLst>
      <p:ext uri="{BB962C8B-B14F-4D97-AF65-F5344CB8AC3E}">
        <p14:creationId xmlns:p14="http://schemas.microsoft.com/office/powerpoint/2010/main" val="13949742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3697A24-8F82-6F0C-530E-941D447F175F}"/>
              </a:ext>
            </a:extLst>
          </p:cNvPr>
          <p:cNvSpPr>
            <a:spLocks noGrp="1"/>
          </p:cNvSpPr>
          <p:nvPr>
            <p:ph type="subTitle" idx="1"/>
          </p:nvPr>
        </p:nvSpPr>
        <p:spPr>
          <a:xfrm>
            <a:off x="457200" y="1748583"/>
            <a:ext cx="8229000" cy="830997"/>
          </a:xfrm>
        </p:spPr>
        <p:txBody>
          <a:bodyPr/>
          <a:lstStyle/>
          <a:p>
            <a:pPr algn="just"/>
            <a:r>
              <a:rPr lang="en-US" dirty="0">
                <a:latin typeface="Times New Roman" panose="02020603050405020304" pitchFamily="18" charset="0"/>
                <a:cs typeface="Times New Roman" panose="02020603050405020304" pitchFamily="18" charset="0"/>
              </a:rPr>
              <a:t>Yolov5 Manual annotations</a:t>
            </a:r>
          </a:p>
          <a:p>
            <a:pPr algn="just"/>
            <a:r>
              <a:rPr lang="en-IN" dirty="0">
                <a:latin typeface="Times New Roman" panose="02020603050405020304" pitchFamily="18" charset="0"/>
                <a:cs typeface="Times New Roman" panose="02020603050405020304" pitchFamily="18" charset="0"/>
              </a:rPr>
              <a:t> 1. Each image will have one text file which contains the details like class name , and dimensions</a:t>
            </a:r>
          </a:p>
        </p:txBody>
      </p:sp>
      <p:pic>
        <p:nvPicPr>
          <p:cNvPr id="5" name="Picture 4">
            <a:extLst>
              <a:ext uri="{FF2B5EF4-FFF2-40B4-BE49-F238E27FC236}">
                <a16:creationId xmlns:a16="http://schemas.microsoft.com/office/drawing/2014/main" id="{5EB4AAA3-9E81-F712-21CB-34A41E6BE4C5}"/>
              </a:ext>
            </a:extLst>
          </p:cNvPr>
          <p:cNvPicPr>
            <a:picLocks noChangeAspect="1"/>
          </p:cNvPicPr>
          <p:nvPr/>
        </p:nvPicPr>
        <p:blipFill>
          <a:blip r:embed="rId2"/>
          <a:stretch>
            <a:fillRect/>
          </a:stretch>
        </p:blipFill>
        <p:spPr>
          <a:xfrm>
            <a:off x="2413075" y="3170442"/>
            <a:ext cx="4122777" cy="2880610"/>
          </a:xfrm>
          <a:prstGeom prst="rect">
            <a:avLst/>
          </a:prstGeom>
        </p:spPr>
      </p:pic>
    </p:spTree>
    <p:extLst>
      <p:ext uri="{BB962C8B-B14F-4D97-AF65-F5344CB8AC3E}">
        <p14:creationId xmlns:p14="http://schemas.microsoft.com/office/powerpoint/2010/main" val="20209037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A099476-DA15-C05D-5B13-FF2A66A09DC0}"/>
              </a:ext>
            </a:extLst>
          </p:cNvPr>
          <p:cNvSpPr>
            <a:spLocks noGrp="1"/>
          </p:cNvSpPr>
          <p:nvPr>
            <p:ph type="subTitle" idx="1"/>
          </p:nvPr>
        </p:nvSpPr>
        <p:spPr>
          <a:xfrm>
            <a:off x="347472" y="1775342"/>
            <a:ext cx="8229000" cy="830997"/>
          </a:xfrm>
        </p:spPr>
        <p:txBody>
          <a:bodyPr/>
          <a:lstStyle/>
          <a:p>
            <a:r>
              <a:rPr lang="en-US" dirty="0">
                <a:latin typeface="Times New Roman" panose="02020603050405020304" pitchFamily="18" charset="0"/>
                <a:cs typeface="Times New Roman" panose="02020603050405020304" pitchFamily="18" charset="0"/>
              </a:rPr>
              <a:t>Train Image</a:t>
            </a:r>
          </a:p>
          <a:p>
            <a:r>
              <a:rPr lang="en-US" dirty="0">
                <a:latin typeface="Times New Roman" panose="02020603050405020304" pitchFamily="18" charset="0"/>
                <a:cs typeface="Times New Roman" panose="02020603050405020304" pitchFamily="18" charset="0"/>
              </a:rPr>
              <a:t>The training phase produced an outstanding model performance, with a mean average precision (mAP) score of 0.99</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1DA3B7E-01E6-610C-E22D-0586CA531CED}"/>
              </a:ext>
            </a:extLst>
          </p:cNvPr>
          <p:cNvPicPr>
            <a:picLocks noChangeAspect="1"/>
          </p:cNvPicPr>
          <p:nvPr/>
        </p:nvPicPr>
        <p:blipFill>
          <a:blip r:embed="rId2"/>
          <a:stretch>
            <a:fillRect/>
          </a:stretch>
        </p:blipFill>
        <p:spPr>
          <a:xfrm>
            <a:off x="1714253" y="2773308"/>
            <a:ext cx="5527796" cy="3758902"/>
          </a:xfrm>
          <a:prstGeom prst="rect">
            <a:avLst/>
          </a:prstGeom>
        </p:spPr>
      </p:pic>
    </p:spTree>
    <p:extLst>
      <p:ext uri="{BB962C8B-B14F-4D97-AF65-F5344CB8AC3E}">
        <p14:creationId xmlns:p14="http://schemas.microsoft.com/office/powerpoint/2010/main" val="11357724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9091C3E-E0A8-FC15-7CC9-72D70D3F54C7}"/>
              </a:ext>
            </a:extLst>
          </p:cNvPr>
          <p:cNvSpPr>
            <a:spLocks noGrp="1"/>
          </p:cNvSpPr>
          <p:nvPr>
            <p:ph type="subTitle" idx="1"/>
          </p:nvPr>
        </p:nvSpPr>
        <p:spPr>
          <a:xfrm>
            <a:off x="391212" y="1634329"/>
            <a:ext cx="8229000" cy="1107996"/>
          </a:xfrm>
        </p:spPr>
        <p:txBody>
          <a:bodyPr/>
          <a:lstStyle/>
          <a:p>
            <a:pPr algn="just"/>
            <a:r>
              <a:rPr lang="en-US" dirty="0">
                <a:latin typeface="Times New Roman" panose="02020603050405020304" pitchFamily="18" charset="0"/>
                <a:cs typeface="Times New Roman" panose="02020603050405020304" pitchFamily="18" charset="0"/>
              </a:rPr>
              <a:t>Test Images</a:t>
            </a:r>
          </a:p>
          <a:p>
            <a:pPr algn="just"/>
            <a:r>
              <a:rPr lang="en-US" dirty="0">
                <a:latin typeface="Times New Roman" panose="02020603050405020304" pitchFamily="18" charset="0"/>
                <a:cs typeface="Times New Roman" panose="02020603050405020304" pitchFamily="18" charset="0"/>
              </a:rPr>
              <a:t>The test data using the model weights that had been learned with a remarkable 0.99 mAP on the training data. </a:t>
            </a:r>
          </a:p>
          <a:p>
            <a:pPr algn="just"/>
            <a:r>
              <a:rPr lang="en-US" dirty="0">
                <a:latin typeface="Times New Roman" panose="02020603050405020304" pitchFamily="18" charset="0"/>
                <a:cs typeface="Times New Roman" panose="02020603050405020304" pitchFamily="18" charset="0"/>
              </a:rPr>
              <a:t>The test data that detected the ROI with 0.95 mAP.</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2A756ED-15E2-8EC2-647E-8E0ECED68D24}"/>
              </a:ext>
            </a:extLst>
          </p:cNvPr>
          <p:cNvPicPr>
            <a:picLocks noChangeAspect="1"/>
          </p:cNvPicPr>
          <p:nvPr/>
        </p:nvPicPr>
        <p:blipFill>
          <a:blip r:embed="rId2"/>
          <a:stretch>
            <a:fillRect/>
          </a:stretch>
        </p:blipFill>
        <p:spPr>
          <a:xfrm>
            <a:off x="2508756" y="3289955"/>
            <a:ext cx="3863763" cy="2914811"/>
          </a:xfrm>
          <a:prstGeom prst="rect">
            <a:avLst/>
          </a:prstGeom>
        </p:spPr>
      </p:pic>
    </p:spTree>
    <p:extLst>
      <p:ext uri="{BB962C8B-B14F-4D97-AF65-F5344CB8AC3E}">
        <p14:creationId xmlns:p14="http://schemas.microsoft.com/office/powerpoint/2010/main" val="6952524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E57F7E5-500D-E31E-1215-192170ACB9E6}"/>
              </a:ext>
            </a:extLst>
          </p:cNvPr>
          <p:cNvSpPr>
            <a:spLocks noGrp="1"/>
          </p:cNvSpPr>
          <p:nvPr>
            <p:ph type="subTitle" idx="1"/>
          </p:nvPr>
        </p:nvSpPr>
        <p:spPr>
          <a:xfrm>
            <a:off x="457200" y="2068253"/>
            <a:ext cx="8229000" cy="276999"/>
          </a:xfrm>
        </p:spPr>
        <p:txBody>
          <a:bodyPr/>
          <a:lstStyle/>
          <a:p>
            <a:pPr algn="just"/>
            <a:r>
              <a:rPr lang="en-US" dirty="0">
                <a:latin typeface="Times New Roman" panose="02020603050405020304" pitchFamily="18" charset="0"/>
                <a:cs typeface="Times New Roman" panose="02020603050405020304" pitchFamily="18" charset="0"/>
              </a:rPr>
              <a:t>Yolov5 at character level</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076381A-77F3-8106-7476-CE2BD911C117}"/>
              </a:ext>
            </a:extLst>
          </p:cNvPr>
          <p:cNvPicPr>
            <a:picLocks noChangeAspect="1"/>
          </p:cNvPicPr>
          <p:nvPr/>
        </p:nvPicPr>
        <p:blipFill>
          <a:blip r:embed="rId2"/>
          <a:stretch>
            <a:fillRect/>
          </a:stretch>
        </p:blipFill>
        <p:spPr>
          <a:xfrm>
            <a:off x="1200912" y="2782676"/>
            <a:ext cx="6530906" cy="3414056"/>
          </a:xfrm>
          <a:prstGeom prst="rect">
            <a:avLst/>
          </a:prstGeom>
        </p:spPr>
      </p:pic>
    </p:spTree>
    <p:extLst>
      <p:ext uri="{BB962C8B-B14F-4D97-AF65-F5344CB8AC3E}">
        <p14:creationId xmlns:p14="http://schemas.microsoft.com/office/powerpoint/2010/main" val="3217613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3052F28-FC9A-A5B4-1B21-C74EEB63C839}"/>
              </a:ext>
            </a:extLst>
          </p:cNvPr>
          <p:cNvSpPr>
            <a:spLocks noGrp="1"/>
          </p:cNvSpPr>
          <p:nvPr>
            <p:ph type="subTitle" idx="1"/>
          </p:nvPr>
        </p:nvSpPr>
        <p:spPr>
          <a:xfrm>
            <a:off x="457500" y="1689998"/>
            <a:ext cx="8229000" cy="830997"/>
          </a:xfrm>
        </p:spPr>
        <p:txBody>
          <a:bodyPr/>
          <a:lstStyle/>
          <a:p>
            <a:r>
              <a:rPr lang="en-US" dirty="0">
                <a:latin typeface="Times New Roman" panose="02020603050405020304" pitchFamily="18" charset="0"/>
                <a:cs typeface="Times New Roman" panose="02020603050405020304" pitchFamily="18" charset="0"/>
              </a:rPr>
              <a:t>Train Image</a:t>
            </a:r>
          </a:p>
          <a:p>
            <a:r>
              <a:rPr lang="en-US" dirty="0">
                <a:latin typeface="Times New Roman" panose="02020603050405020304" pitchFamily="18" charset="0"/>
                <a:cs typeface="Times New Roman" panose="02020603050405020304" pitchFamily="18" charset="0"/>
              </a:rPr>
              <a:t>The model was trained on a dataset of 130 manually annotated photos and yielded a mAP of 0.54</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425EC21-FE55-ACC2-7798-EE1D93D1DF3A}"/>
              </a:ext>
            </a:extLst>
          </p:cNvPr>
          <p:cNvPicPr>
            <a:picLocks noChangeAspect="1"/>
          </p:cNvPicPr>
          <p:nvPr/>
        </p:nvPicPr>
        <p:blipFill>
          <a:blip r:embed="rId2"/>
          <a:stretch>
            <a:fillRect/>
          </a:stretch>
        </p:blipFill>
        <p:spPr>
          <a:xfrm>
            <a:off x="1638046" y="2670048"/>
            <a:ext cx="5867908" cy="3711957"/>
          </a:xfrm>
          <a:prstGeom prst="rect">
            <a:avLst/>
          </a:prstGeom>
        </p:spPr>
      </p:pic>
    </p:spTree>
    <p:extLst>
      <p:ext uri="{BB962C8B-B14F-4D97-AF65-F5344CB8AC3E}">
        <p14:creationId xmlns:p14="http://schemas.microsoft.com/office/powerpoint/2010/main" val="15043643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CD1450-656C-0832-D6E2-D76AF536E2CA}"/>
              </a:ext>
            </a:extLst>
          </p:cNvPr>
          <p:cNvSpPr>
            <a:spLocks noGrp="1"/>
          </p:cNvSpPr>
          <p:nvPr>
            <p:ph type="subTitle" idx="1"/>
          </p:nvPr>
        </p:nvSpPr>
        <p:spPr>
          <a:xfrm>
            <a:off x="457200" y="1777354"/>
            <a:ext cx="8229000" cy="553998"/>
          </a:xfrm>
        </p:spPr>
        <p:txBody>
          <a:bodyPr/>
          <a:lstStyle/>
          <a:p>
            <a:r>
              <a:rPr lang="en-US" dirty="0">
                <a:latin typeface="Times New Roman" panose="02020603050405020304" pitchFamily="18" charset="0"/>
                <a:cs typeface="Times New Roman" panose="02020603050405020304" pitchFamily="18" charset="0"/>
              </a:rPr>
              <a:t>Yolov5-Obb  manual annotations</a:t>
            </a:r>
          </a:p>
          <a:p>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7ECE6E5-3A2D-5A3B-3618-33914BEAC143}"/>
              </a:ext>
            </a:extLst>
          </p:cNvPr>
          <p:cNvPicPr>
            <a:picLocks noChangeAspect="1"/>
          </p:cNvPicPr>
          <p:nvPr/>
        </p:nvPicPr>
        <p:blipFill>
          <a:blip r:embed="rId2"/>
          <a:stretch>
            <a:fillRect/>
          </a:stretch>
        </p:blipFill>
        <p:spPr>
          <a:xfrm>
            <a:off x="1369045" y="2704057"/>
            <a:ext cx="6210838" cy="3162574"/>
          </a:xfrm>
          <a:prstGeom prst="rect">
            <a:avLst/>
          </a:prstGeom>
        </p:spPr>
      </p:pic>
    </p:spTree>
    <p:extLst>
      <p:ext uri="{BB962C8B-B14F-4D97-AF65-F5344CB8AC3E}">
        <p14:creationId xmlns:p14="http://schemas.microsoft.com/office/powerpoint/2010/main" val="25949178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C057ACB-2E23-0F83-6B64-585EF95918D4}"/>
              </a:ext>
            </a:extLst>
          </p:cNvPr>
          <p:cNvSpPr>
            <a:spLocks noGrp="1"/>
          </p:cNvSpPr>
          <p:nvPr>
            <p:ph type="subTitle" idx="1"/>
          </p:nvPr>
        </p:nvSpPr>
        <p:spPr>
          <a:xfrm>
            <a:off x="457500" y="1697413"/>
            <a:ext cx="8229000" cy="830997"/>
          </a:xfrm>
        </p:spPr>
        <p:txBody>
          <a:bodyPr/>
          <a:lstStyle/>
          <a:p>
            <a:r>
              <a:rPr lang="en-US" dirty="0">
                <a:latin typeface="Times New Roman" panose="02020603050405020304" pitchFamily="18" charset="0"/>
                <a:cs typeface="Times New Roman" panose="02020603050405020304" pitchFamily="18" charset="0"/>
              </a:rPr>
              <a:t>Train Image:</a:t>
            </a:r>
          </a:p>
          <a:p>
            <a:r>
              <a:rPr lang="en-US" dirty="0">
                <a:latin typeface="Times New Roman" panose="02020603050405020304" pitchFamily="18" charset="0"/>
                <a:cs typeface="Times New Roman" panose="02020603050405020304" pitchFamily="18" charset="0"/>
              </a:rPr>
              <a:t>The training picture of yolov5-obb with 2300 images and achieved a 0.93 mAP. The ROI is properly identified and there is a proper orientation in the bounding box.</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000DED6-0843-E373-6F5E-932C1A8E65D6}"/>
              </a:ext>
            </a:extLst>
          </p:cNvPr>
          <p:cNvPicPr>
            <a:picLocks noChangeAspect="1"/>
          </p:cNvPicPr>
          <p:nvPr/>
        </p:nvPicPr>
        <p:blipFill>
          <a:blip r:embed="rId2"/>
          <a:stretch>
            <a:fillRect/>
          </a:stretch>
        </p:blipFill>
        <p:spPr>
          <a:xfrm>
            <a:off x="2525084" y="2864872"/>
            <a:ext cx="3700021" cy="3700021"/>
          </a:xfrm>
          <a:prstGeom prst="rect">
            <a:avLst/>
          </a:prstGeom>
        </p:spPr>
      </p:pic>
    </p:spTree>
    <p:extLst>
      <p:ext uri="{BB962C8B-B14F-4D97-AF65-F5344CB8AC3E}">
        <p14:creationId xmlns:p14="http://schemas.microsoft.com/office/powerpoint/2010/main" val="3849245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
          <p:cNvSpPr/>
          <p:nvPr/>
        </p:nvSpPr>
        <p:spPr>
          <a:xfrm>
            <a:off x="3124080" y="533520"/>
            <a:ext cx="5117040" cy="55332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IN" sz="2800" b="1"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Introduction</a:t>
            </a:r>
            <a:endParaRPr sz="2800" b="1"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233" name="Google Shape;233;p3"/>
          <p:cNvSpPr/>
          <p:nvPr/>
        </p:nvSpPr>
        <p:spPr>
          <a:xfrm>
            <a:off x="8547120" y="6378120"/>
            <a:ext cx="138960" cy="27864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IN" sz="1800" b="0" i="0" u="none" strike="noStrike" cap="none">
                <a:solidFill>
                  <a:srgbClr val="888888"/>
                </a:solidFill>
                <a:latin typeface="Arial"/>
                <a:ea typeface="Arial"/>
                <a:cs typeface="Arial"/>
                <a:sym typeface="Arial"/>
              </a:rPr>
              <a:t>4</a:t>
            </a:fld>
            <a:endParaRPr sz="1800" b="0" i="0" u="none" strike="noStrike" cap="none">
              <a:solidFill>
                <a:srgbClr val="000000"/>
              </a:solidFill>
              <a:latin typeface="Arial"/>
              <a:ea typeface="Arial"/>
              <a:cs typeface="Arial"/>
              <a:sym typeface="Arial"/>
            </a:endParaRPr>
          </a:p>
        </p:txBody>
      </p:sp>
      <p:sp>
        <p:nvSpPr>
          <p:cNvPr id="234" name="Google Shape;234;p3"/>
          <p:cNvSpPr txBox="1"/>
          <p:nvPr/>
        </p:nvSpPr>
        <p:spPr>
          <a:xfrm>
            <a:off x="1222499" y="1920650"/>
            <a:ext cx="6875125" cy="3508623"/>
          </a:xfrm>
          <a:prstGeom prst="rect">
            <a:avLst/>
          </a:prstGeom>
          <a:noFill/>
          <a:ln>
            <a:noFill/>
          </a:ln>
        </p:spPr>
        <p:txBody>
          <a:bodyPr spcFirstLastPara="1" wrap="square" lIns="91425" tIns="91425" rIns="91425" bIns="91425" anchor="t" anchorCtr="0">
            <a:spAutoFit/>
          </a:bodyPr>
          <a:lstStyle/>
          <a:p>
            <a:pPr marL="387350" marR="0" lvl="0" indent="-285750" algn="just" rtl="0">
              <a:lnSpc>
                <a:spcPct val="100000"/>
              </a:lnSpc>
              <a:spcBef>
                <a:spcPts val="0"/>
              </a:spcBef>
              <a:spcAft>
                <a:spcPts val="0"/>
              </a:spcAft>
              <a:buClr>
                <a:schemeClr val="dk1"/>
              </a:buClr>
              <a:buSzPts val="2000"/>
              <a:buFont typeface="Arial" panose="020B0604020202020204" pitchFamily="34" charset="0"/>
              <a:buChar char="•"/>
            </a:pPr>
            <a:r>
              <a:rPr lang="en-US"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rPr>
              <a:t>The identification and recognition of text on photographs or camera-captured photos is a well-researched problem in computer vision, sometimes known as optical character recognition (OCR)</a:t>
            </a:r>
          </a:p>
          <a:p>
            <a:pPr marL="101600" marR="0" lvl="0" algn="just" rtl="0">
              <a:lnSpc>
                <a:spcPct val="100000"/>
              </a:lnSpc>
              <a:spcBef>
                <a:spcPts val="0"/>
              </a:spcBef>
              <a:spcAft>
                <a:spcPts val="0"/>
              </a:spcAft>
              <a:buClr>
                <a:schemeClr val="dk1"/>
              </a:buClr>
              <a:buSzPts val="2000"/>
            </a:pPr>
            <a:endParaRPr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endParaRPr>
          </a:p>
          <a:p>
            <a:pPr marL="387350" marR="0" lvl="0" indent="-285750" algn="just" rtl="0">
              <a:lnSpc>
                <a:spcPct val="100000"/>
              </a:lnSpc>
              <a:spcBef>
                <a:spcPts val="0"/>
              </a:spcBef>
              <a:spcAft>
                <a:spcPts val="0"/>
              </a:spcAft>
              <a:buClr>
                <a:schemeClr val="dk1"/>
              </a:buClr>
              <a:buSzPts val="2000"/>
              <a:buFont typeface="Arial" panose="020B0604020202020204" pitchFamily="34" charset="0"/>
              <a:buChar char="•"/>
            </a:pPr>
            <a:r>
              <a:rPr lang="en-US"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rPr>
              <a:t> In general, image data is unstructured, making it challenging to translate and recognize images as digital text.</a:t>
            </a:r>
          </a:p>
          <a:p>
            <a:pPr marL="101600" marR="0" lvl="0" algn="just" rtl="0">
              <a:lnSpc>
                <a:spcPct val="100000"/>
              </a:lnSpc>
              <a:spcBef>
                <a:spcPts val="0"/>
              </a:spcBef>
              <a:spcAft>
                <a:spcPts val="0"/>
              </a:spcAft>
              <a:buClr>
                <a:schemeClr val="dk1"/>
              </a:buClr>
              <a:buSzPts val="2000"/>
            </a:pPr>
            <a:endParaRPr lang="en-US"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endParaRPr>
          </a:p>
          <a:p>
            <a:pPr marL="387350" marR="0" lvl="0" indent="-285750" algn="just" rtl="0">
              <a:lnSpc>
                <a:spcPct val="100000"/>
              </a:lnSpc>
              <a:spcBef>
                <a:spcPts val="0"/>
              </a:spcBef>
              <a:spcAft>
                <a:spcPts val="0"/>
              </a:spcAft>
              <a:buClr>
                <a:schemeClr val="dk1"/>
              </a:buClr>
              <a:buSzPts val="2000"/>
              <a:buFont typeface="Arial" panose="020B0604020202020204" pitchFamily="34" charset="0"/>
              <a:buChar char="•"/>
            </a:pPr>
            <a:r>
              <a:rPr lang="en-US"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rPr>
              <a:t>Using a standard machine learning technique also makes achieving high item detection accuracy difficult  Many Deep Learning text identification approaches have demonstrated promising results with greater accuracy and efficiency when compared to machine learning algorithms</a:t>
            </a:r>
            <a:endParaRPr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F9AE9C9-8371-6CF8-89E5-4E864D6515DA}"/>
              </a:ext>
            </a:extLst>
          </p:cNvPr>
          <p:cNvSpPr>
            <a:spLocks noGrp="1"/>
          </p:cNvSpPr>
          <p:nvPr>
            <p:ph type="subTitle" idx="1"/>
          </p:nvPr>
        </p:nvSpPr>
        <p:spPr>
          <a:xfrm>
            <a:off x="457500" y="1840008"/>
            <a:ext cx="8229000" cy="553998"/>
          </a:xfrm>
        </p:spPr>
        <p:txBody>
          <a:bodyPr/>
          <a:lstStyle/>
          <a:p>
            <a:r>
              <a:rPr lang="en-US" dirty="0">
                <a:latin typeface="Times New Roman" panose="02020603050405020304" pitchFamily="18" charset="0"/>
                <a:cs typeface="Times New Roman" panose="02020603050405020304" pitchFamily="18" charset="0"/>
              </a:rPr>
              <a:t>Test image:</a:t>
            </a:r>
          </a:p>
          <a:p>
            <a:r>
              <a:rPr lang="en-US" dirty="0">
                <a:latin typeface="Times New Roman" panose="02020603050405020304" pitchFamily="18" charset="0"/>
                <a:cs typeface="Times New Roman" panose="02020603050405020304" pitchFamily="18" charset="0"/>
              </a:rPr>
              <a:t> Test image that is obtained by using the best weights of the YOLOV5-obb.</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DB9529C-FDDD-00C3-4870-1ECFBDAC82C0}"/>
              </a:ext>
            </a:extLst>
          </p:cNvPr>
          <p:cNvPicPr>
            <a:picLocks noChangeAspect="1"/>
          </p:cNvPicPr>
          <p:nvPr/>
        </p:nvPicPr>
        <p:blipFill>
          <a:blip r:embed="rId2"/>
          <a:stretch>
            <a:fillRect/>
          </a:stretch>
        </p:blipFill>
        <p:spPr>
          <a:xfrm>
            <a:off x="2546465" y="2662846"/>
            <a:ext cx="3391194" cy="3398815"/>
          </a:xfrm>
          <a:prstGeom prst="rect">
            <a:avLst/>
          </a:prstGeom>
        </p:spPr>
      </p:pic>
    </p:spTree>
    <p:extLst>
      <p:ext uri="{BB962C8B-B14F-4D97-AF65-F5344CB8AC3E}">
        <p14:creationId xmlns:p14="http://schemas.microsoft.com/office/powerpoint/2010/main" val="13346711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C32D8-A1EC-6C5E-6157-99FF881207A3}"/>
              </a:ext>
            </a:extLst>
          </p:cNvPr>
          <p:cNvSpPr>
            <a:spLocks noGrp="1"/>
          </p:cNvSpPr>
          <p:nvPr>
            <p:ph type="title"/>
          </p:nvPr>
        </p:nvSpPr>
        <p:spPr>
          <a:xfrm>
            <a:off x="2884601" y="584853"/>
            <a:ext cx="3054285" cy="612351"/>
          </a:xfrm>
        </p:spPr>
        <p:txBody>
          <a:bodyPr/>
          <a:lstStyle/>
          <a:p>
            <a:r>
              <a:rPr lang="en-US" sz="2400" dirty="0">
                <a:latin typeface="Times New Roman" panose="02020603050405020304" pitchFamily="18" charset="0"/>
                <a:cs typeface="Times New Roman" panose="02020603050405020304" pitchFamily="18" charset="0"/>
              </a:rPr>
              <a:t>Comparison of results</a:t>
            </a:r>
            <a:endParaRPr lang="en-IN" sz="2400"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CC612F6B-1389-B5E4-654D-054F540571FE}"/>
              </a:ext>
            </a:extLst>
          </p:cNvPr>
          <p:cNvGraphicFramePr>
            <a:graphicFrameLocks noGrp="1"/>
          </p:cNvGraphicFramePr>
          <p:nvPr>
            <p:extLst>
              <p:ext uri="{D42A27DB-BD31-4B8C-83A1-F6EECF244321}">
                <p14:modId xmlns:p14="http://schemas.microsoft.com/office/powerpoint/2010/main" val="4030979974"/>
              </p:ext>
            </p:extLst>
          </p:nvPr>
        </p:nvGraphicFramePr>
        <p:xfrm>
          <a:off x="1963918" y="2622485"/>
          <a:ext cx="5442408" cy="1767840"/>
        </p:xfrm>
        <a:graphic>
          <a:graphicData uri="http://schemas.openxmlformats.org/drawingml/2006/table">
            <a:tbl>
              <a:tblPr firstRow="1" bandRow="1">
                <a:tableStyleId>{2427AC98-77ED-4E27-9C4D-B4D3633C4C37}</a:tableStyleId>
              </a:tblPr>
              <a:tblGrid>
                <a:gridCol w="826416">
                  <a:extLst>
                    <a:ext uri="{9D8B030D-6E8A-4147-A177-3AD203B41FA5}">
                      <a16:colId xmlns:a16="http://schemas.microsoft.com/office/drawing/2014/main" val="1387930578"/>
                    </a:ext>
                  </a:extLst>
                </a:gridCol>
                <a:gridCol w="2366128">
                  <a:extLst>
                    <a:ext uri="{9D8B030D-6E8A-4147-A177-3AD203B41FA5}">
                      <a16:colId xmlns:a16="http://schemas.microsoft.com/office/drawing/2014/main" val="1431851705"/>
                    </a:ext>
                  </a:extLst>
                </a:gridCol>
                <a:gridCol w="2249864">
                  <a:extLst>
                    <a:ext uri="{9D8B030D-6E8A-4147-A177-3AD203B41FA5}">
                      <a16:colId xmlns:a16="http://schemas.microsoft.com/office/drawing/2014/main" val="2430546988"/>
                    </a:ext>
                  </a:extLst>
                </a:gridCol>
              </a:tblGrid>
              <a:tr h="370840">
                <a:tc>
                  <a:txBody>
                    <a:bodyPr/>
                    <a:lstStyle/>
                    <a:p>
                      <a:r>
                        <a:rPr lang="en-US" dirty="0"/>
                        <a:t>SNO</a:t>
                      </a:r>
                      <a:endParaRPr lang="en-IN" dirty="0"/>
                    </a:p>
                  </a:txBody>
                  <a:tcPr/>
                </a:tc>
                <a:tc>
                  <a:txBody>
                    <a:bodyPr/>
                    <a:lstStyle/>
                    <a:p>
                      <a:r>
                        <a:rPr lang="en-IN" dirty="0"/>
                        <a:t>Model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mAP</a:t>
                      </a:r>
                    </a:p>
                    <a:p>
                      <a:endParaRPr lang="en-IN" dirty="0"/>
                    </a:p>
                  </a:txBody>
                  <a:tcPr/>
                </a:tc>
                <a:extLst>
                  <a:ext uri="{0D108BD9-81ED-4DB2-BD59-A6C34878D82A}">
                    <a16:rowId xmlns:a16="http://schemas.microsoft.com/office/drawing/2014/main" val="2302593672"/>
                  </a:ext>
                </a:extLst>
              </a:tr>
              <a:tr h="370840">
                <a:tc>
                  <a:txBody>
                    <a:bodyPr/>
                    <a:lstStyle/>
                    <a:p>
                      <a:r>
                        <a:rPr lang="en-US" dirty="0"/>
                        <a:t>1</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ROI:SSD </a:t>
                      </a:r>
                      <a:r>
                        <a:rPr lang="en-IN" dirty="0" err="1"/>
                        <a:t>MobileNet</a:t>
                      </a:r>
                      <a:r>
                        <a:rPr lang="en-IN" dirty="0"/>
                        <a:t> V2 </a:t>
                      </a:r>
                      <a:r>
                        <a:rPr lang="en-IN" dirty="0" err="1"/>
                        <a:t>FPNLite</a:t>
                      </a:r>
                      <a:r>
                        <a:rPr lang="en-IN" dirty="0"/>
                        <a:t> 320x320 [26]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90.4</a:t>
                      </a:r>
                    </a:p>
                    <a:p>
                      <a:endParaRPr lang="en-IN" dirty="0"/>
                    </a:p>
                  </a:txBody>
                  <a:tcPr/>
                </a:tc>
                <a:extLst>
                  <a:ext uri="{0D108BD9-81ED-4DB2-BD59-A6C34878D82A}">
                    <a16:rowId xmlns:a16="http://schemas.microsoft.com/office/drawing/2014/main" val="1537372361"/>
                  </a:ext>
                </a:extLst>
              </a:tr>
              <a:tr h="370840">
                <a:tc>
                  <a:txBody>
                    <a:bodyPr/>
                    <a:lstStyle/>
                    <a:p>
                      <a:r>
                        <a:rPr lang="en-US" dirty="0"/>
                        <a:t>2</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Yolov5(proposed model) </a:t>
                      </a:r>
                    </a:p>
                    <a:p>
                      <a:endParaRPr lang="en-IN" dirty="0"/>
                    </a:p>
                  </a:txBody>
                  <a:tcPr/>
                </a:tc>
                <a:tc>
                  <a:txBody>
                    <a:bodyPr/>
                    <a:lstStyle/>
                    <a:p>
                      <a:r>
                        <a:rPr lang="en-IN" dirty="0"/>
                        <a:t>95.0</a:t>
                      </a:r>
                    </a:p>
                  </a:txBody>
                  <a:tcPr/>
                </a:tc>
                <a:extLst>
                  <a:ext uri="{0D108BD9-81ED-4DB2-BD59-A6C34878D82A}">
                    <a16:rowId xmlns:a16="http://schemas.microsoft.com/office/drawing/2014/main" val="1401108772"/>
                  </a:ext>
                </a:extLst>
              </a:tr>
            </a:tbl>
          </a:graphicData>
        </a:graphic>
      </p:graphicFrame>
    </p:spTree>
    <p:extLst>
      <p:ext uri="{BB962C8B-B14F-4D97-AF65-F5344CB8AC3E}">
        <p14:creationId xmlns:p14="http://schemas.microsoft.com/office/powerpoint/2010/main" val="33478634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358DA-9CA5-7B1C-E4E1-43298386284B}"/>
              </a:ext>
            </a:extLst>
          </p:cNvPr>
          <p:cNvSpPr>
            <a:spLocks noGrp="1"/>
          </p:cNvSpPr>
          <p:nvPr>
            <p:ph type="title"/>
          </p:nvPr>
        </p:nvSpPr>
        <p:spPr>
          <a:xfrm>
            <a:off x="2818614" y="762775"/>
            <a:ext cx="5618586" cy="369332"/>
          </a:xfrm>
        </p:spPr>
        <p:txBody>
          <a:bodyPr/>
          <a:lstStyle/>
          <a:p>
            <a:r>
              <a:rPr lang="en-US" sz="2400" b="1" dirty="0">
                <a:latin typeface="Times New Roman" panose="02020603050405020304" pitchFamily="18" charset="0"/>
                <a:cs typeface="Times New Roman" panose="02020603050405020304" pitchFamily="18" charset="0"/>
              </a:rPr>
              <a:t>Conclusion</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C257420-7914-2E4F-778F-01BE026CB3F1}"/>
              </a:ext>
            </a:extLst>
          </p:cNvPr>
          <p:cNvSpPr>
            <a:spLocks noGrp="1"/>
          </p:cNvSpPr>
          <p:nvPr>
            <p:ph type="subTitle" idx="1"/>
          </p:nvPr>
        </p:nvSpPr>
        <p:spPr>
          <a:xfrm>
            <a:off x="457500" y="1788805"/>
            <a:ext cx="8229000" cy="4154984"/>
          </a:xfrm>
        </p:spPr>
        <p:txBody>
          <a:bodyPr/>
          <a:lstStyle/>
          <a:p>
            <a:r>
              <a:rPr lang="en-US" dirty="0">
                <a:latin typeface="Times New Roman" panose="02020603050405020304" pitchFamily="18" charset="0"/>
                <a:cs typeface="Times New Roman" panose="02020603050405020304" pitchFamily="18" charset="0"/>
              </a:rPr>
              <a:t>1. The focus of this thesis is to build an OCR system for accurately recognizing characters on steel bar images at OVAKO, using YOLOv5 and pre-processing techniques.</a:t>
            </a:r>
          </a:p>
          <a:p>
            <a:r>
              <a:rPr lang="en-US" dirty="0">
                <a:latin typeface="Times New Roman" panose="02020603050405020304" pitchFamily="18" charset="0"/>
                <a:cs typeface="Times New Roman" panose="02020603050405020304" pitchFamily="18" charset="0"/>
              </a:rPr>
              <a:t>2. The YOLOv5 model achieved a 0.99 mAP in detecting bounding boxes, but faced challenges in orientation correction and character recognition accuracy.</a:t>
            </a:r>
          </a:p>
          <a:p>
            <a:r>
              <a:rPr lang="en-US" dirty="0">
                <a:latin typeface="Times New Roman" panose="02020603050405020304" pitchFamily="18" charset="0"/>
                <a:cs typeface="Times New Roman" panose="02020603050405020304" pitchFamily="18" charset="0"/>
              </a:rPr>
              <a:t>3. To address these issues, a new technique called YOLOV5_obb was experimented, achieving a 0.93 mAP in detecting oriented bounding boxes.</a:t>
            </a:r>
          </a:p>
          <a:p>
            <a:r>
              <a:rPr lang="en-US" dirty="0">
                <a:latin typeface="Times New Roman" panose="02020603050405020304" pitchFamily="18" charset="0"/>
                <a:cs typeface="Times New Roman" panose="02020603050405020304" pitchFamily="18" charset="0"/>
              </a:rPr>
              <a:t>4. The resulting cropped images were not yet subjected to character identification using a convolutional neural network, which is considered future work.</a:t>
            </a:r>
          </a:p>
          <a:p>
            <a:r>
              <a:rPr lang="en-US" dirty="0">
                <a:latin typeface="Times New Roman" panose="02020603050405020304" pitchFamily="18" charset="0"/>
                <a:cs typeface="Times New Roman" panose="02020603050405020304" pitchFamily="18" charset="0"/>
              </a:rPr>
              <a:t>5. The developed technique showed promise in solving orientation problems, but limitations remain in manual annotation, orientation correction, and character recognition accuracy.</a:t>
            </a:r>
          </a:p>
          <a:p>
            <a:r>
              <a:rPr lang="en-US" dirty="0">
                <a:latin typeface="Times New Roman" panose="02020603050405020304" pitchFamily="18" charset="0"/>
                <a:cs typeface="Times New Roman" panose="02020603050405020304" pitchFamily="18" charset="0"/>
              </a:rPr>
              <a:t>6. Further research is needed to explore more efficient and effective OCR techniques for steel bar images.</a:t>
            </a:r>
            <a:endParaRPr lang="en-SE"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06304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284A-4511-7998-4569-11B0F8EB6A94}"/>
              </a:ext>
            </a:extLst>
          </p:cNvPr>
          <p:cNvSpPr>
            <a:spLocks noGrp="1"/>
          </p:cNvSpPr>
          <p:nvPr>
            <p:ph type="title"/>
          </p:nvPr>
        </p:nvSpPr>
        <p:spPr>
          <a:xfrm>
            <a:off x="3582186" y="731997"/>
            <a:ext cx="4855014" cy="430887"/>
          </a:xfrm>
        </p:spPr>
        <p:txBody>
          <a:bodyPr/>
          <a:lstStyle/>
          <a:p>
            <a:r>
              <a:rPr lang="en-US" sz="2800" dirty="0">
                <a:latin typeface="Times New Roman" panose="02020603050405020304" pitchFamily="18" charset="0"/>
                <a:cs typeface="Times New Roman" panose="02020603050405020304" pitchFamily="18" charset="0"/>
              </a:rPr>
              <a:t>Future work</a:t>
            </a:r>
            <a:endParaRPr lang="en-IN" sz="28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1BF1F556-D214-F638-8226-450EE2A1C3D0}"/>
              </a:ext>
            </a:extLst>
          </p:cNvPr>
          <p:cNvSpPr>
            <a:spLocks noGrp="1"/>
          </p:cNvSpPr>
          <p:nvPr>
            <p:ph type="subTitle" idx="1"/>
          </p:nvPr>
        </p:nvSpPr>
        <p:spPr>
          <a:xfrm>
            <a:off x="457200" y="2207926"/>
            <a:ext cx="8229000" cy="2769989"/>
          </a:xfrm>
        </p:spPr>
        <p:txBody>
          <a:bodyPr/>
          <a:lstStyle/>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Training the YOLOV5-obb with some more data to increase the test data mAP, so  that  exact  oriented  bounding  boxes  can  be  seen  for  the  test  data.</a:t>
            </a:r>
          </a:p>
          <a:p>
            <a:pPr marL="228600" indent="0"/>
            <a:endParaRPr lang="en-US" dirty="0">
              <a:latin typeface="Times New Roman" panose="02020603050405020304" pitchFamily="18" charset="0"/>
              <a:cs typeface="Times New Roman" panose="02020603050405020304" pitchFamily="18" charset="0"/>
            </a:endParaRP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As mentioned in the conclusion the cropped images from the YOLOv5-obb and then they are sub </a:t>
            </a:r>
            <a:r>
              <a:rPr lang="en-US" dirty="0" err="1">
                <a:latin typeface="Times New Roman" panose="02020603050405020304" pitchFamily="18" charset="0"/>
                <a:cs typeface="Times New Roman" panose="02020603050405020304" pitchFamily="18" charset="0"/>
              </a:rPr>
              <a:t>jected</a:t>
            </a:r>
            <a:r>
              <a:rPr lang="en-US" dirty="0">
                <a:latin typeface="Times New Roman" panose="02020603050405020304" pitchFamily="18" charset="0"/>
                <a:cs typeface="Times New Roman" panose="02020603050405020304" pitchFamily="18" charset="0"/>
              </a:rPr>
              <a:t> to a convolution neural network to get the accurate character.</a:t>
            </a:r>
          </a:p>
          <a:p>
            <a:pPr marL="228600" indent="0"/>
            <a:endParaRPr lang="en-US" dirty="0">
              <a:latin typeface="Times New Roman" panose="02020603050405020304" pitchFamily="18" charset="0"/>
              <a:cs typeface="Times New Roman" panose="02020603050405020304" pitchFamily="18" charset="0"/>
            </a:endParaRP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Some improvements in the image quality like lighting on the image, and the position of the camera, the distance between the camera and the steel bar, will definitely have an impact on the performance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10577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2D932F8-C3FC-4BD0-FE45-48825BA51D18}"/>
              </a:ext>
            </a:extLst>
          </p:cNvPr>
          <p:cNvSpPr>
            <a:spLocks noGrp="1"/>
          </p:cNvSpPr>
          <p:nvPr>
            <p:ph type="subTitle" idx="1"/>
          </p:nvPr>
        </p:nvSpPr>
        <p:spPr>
          <a:xfrm>
            <a:off x="2875174" y="3315921"/>
            <a:ext cx="5811025" cy="113079"/>
          </a:xfrm>
        </p:spPr>
        <p:txBody>
          <a:bodyPr/>
          <a:lstStyle/>
          <a:p>
            <a:pPr algn="just"/>
            <a:r>
              <a:rPr lang="en-US" sz="3600" dirty="0"/>
              <a:t>Any questions</a:t>
            </a:r>
            <a:endParaRPr lang="en-IN" sz="3600" dirty="0"/>
          </a:p>
        </p:txBody>
      </p:sp>
    </p:spTree>
    <p:extLst>
      <p:ext uri="{BB962C8B-B14F-4D97-AF65-F5344CB8AC3E}">
        <p14:creationId xmlns:p14="http://schemas.microsoft.com/office/powerpoint/2010/main" val="41074055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4E9221B-A1E2-737C-C70E-8EA10C227FE6}"/>
              </a:ext>
            </a:extLst>
          </p:cNvPr>
          <p:cNvSpPr>
            <a:spLocks noGrp="1"/>
          </p:cNvSpPr>
          <p:nvPr>
            <p:ph type="subTitle" idx="1"/>
          </p:nvPr>
        </p:nvSpPr>
        <p:spPr>
          <a:xfrm>
            <a:off x="2983584" y="2967130"/>
            <a:ext cx="8229000" cy="553998"/>
          </a:xfrm>
        </p:spPr>
        <p:txBody>
          <a:bodyPr/>
          <a:lstStyle/>
          <a:p>
            <a:r>
              <a:rPr lang="en-US" sz="3600" dirty="0"/>
              <a:t>Thank You</a:t>
            </a:r>
            <a:endParaRPr lang="en-IN" sz="3600" dirty="0"/>
          </a:p>
        </p:txBody>
      </p:sp>
    </p:spTree>
    <p:extLst>
      <p:ext uri="{BB962C8B-B14F-4D97-AF65-F5344CB8AC3E}">
        <p14:creationId xmlns:p14="http://schemas.microsoft.com/office/powerpoint/2010/main" val="527986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ED0F5-585D-661A-DBE3-D55ED2290008}"/>
              </a:ext>
            </a:extLst>
          </p:cNvPr>
          <p:cNvSpPr>
            <a:spLocks noGrp="1"/>
          </p:cNvSpPr>
          <p:nvPr>
            <p:ph type="title"/>
          </p:nvPr>
        </p:nvSpPr>
        <p:spPr>
          <a:xfrm>
            <a:off x="2696066" y="696787"/>
            <a:ext cx="5741133" cy="369332"/>
          </a:xfrm>
        </p:spPr>
        <p:txBody>
          <a:bodyPr/>
          <a:lstStyle/>
          <a:p>
            <a:pPr algn="just"/>
            <a:r>
              <a:rPr lang="en-US" sz="2400" b="1" dirty="0">
                <a:latin typeface="Times New Roman" panose="02020603050405020304" pitchFamily="18" charset="0"/>
                <a:cs typeface="Times New Roman" panose="02020603050405020304" pitchFamily="18" charset="0"/>
              </a:rPr>
              <a:t>Related Work (Existing Solutions of OCR)</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ADBCD454-0E6F-B3D4-F339-9DD09F969F3B}"/>
              </a:ext>
            </a:extLst>
          </p:cNvPr>
          <p:cNvSpPr>
            <a:spLocks noGrp="1"/>
          </p:cNvSpPr>
          <p:nvPr>
            <p:ph type="subTitle" idx="1"/>
          </p:nvPr>
        </p:nvSpPr>
        <p:spPr>
          <a:xfrm>
            <a:off x="457200" y="2346427"/>
            <a:ext cx="8229000" cy="2492990"/>
          </a:xfrm>
        </p:spPr>
        <p:txBody>
          <a:bodyPr/>
          <a:lstStyle/>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Many OCR techniques have been developed to solve different OCR problems and new text detectors are being developed to address new industrial challenges</a:t>
            </a:r>
          </a:p>
          <a:p>
            <a:pPr marL="5143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Among these OCR engines, Tesseract OCR, Easy OCR, Google Vision OCR, and Google Lens  are most popular ocr techniques.</a:t>
            </a:r>
          </a:p>
          <a:p>
            <a:pPr marL="5143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Mobilenet-SSDv2 ,CRNN even though they are object detection algorithm they acted good in detecting text  and localizing the text on the image , which is notable  for its ability to adaptable and suite for OCR problems also.</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2484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4"/>
          <p:cNvSpPr txBox="1"/>
          <p:nvPr/>
        </p:nvSpPr>
        <p:spPr>
          <a:xfrm>
            <a:off x="1586975" y="684406"/>
            <a:ext cx="6532800" cy="430887"/>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4400"/>
              <a:buFont typeface="Arial"/>
              <a:buNone/>
            </a:pPr>
            <a:r>
              <a:rPr lang="en-US" sz="2800" b="1"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Object Detection</a:t>
            </a:r>
            <a:endParaRPr sz="2800" b="1"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sp>
        <p:nvSpPr>
          <p:cNvPr id="240" name="Google Shape;240;p4"/>
          <p:cNvSpPr txBox="1"/>
          <p:nvPr/>
        </p:nvSpPr>
        <p:spPr>
          <a:xfrm>
            <a:off x="525750" y="2276850"/>
            <a:ext cx="8092500" cy="3051574"/>
          </a:xfrm>
          <a:prstGeom prst="rect">
            <a:avLst/>
          </a:prstGeom>
          <a:noFill/>
          <a:ln>
            <a:noFill/>
          </a:ln>
        </p:spPr>
        <p:txBody>
          <a:bodyPr spcFirstLastPara="1" wrap="square" lIns="91425" tIns="91425" rIns="91425" bIns="91425" anchor="t" anchorCtr="0">
            <a:spAutoFit/>
          </a:bodyPr>
          <a:lstStyle/>
          <a:p>
            <a:pPr marL="444500" marR="0" lvl="0" indent="-342900" algn="just" rtl="0">
              <a:lnSpc>
                <a:spcPct val="115000"/>
              </a:lnSpc>
              <a:spcBef>
                <a:spcPts val="0"/>
              </a:spcBef>
              <a:spcAft>
                <a:spcPts val="0"/>
              </a:spcAft>
              <a:buClr>
                <a:schemeClr val="dk1"/>
              </a:buClr>
              <a:buSzPts val="2000"/>
              <a:buFont typeface="Arial" panose="020B0604020202020204" pitchFamily="34" charset="0"/>
              <a:buChar char="•"/>
            </a:pPr>
            <a:r>
              <a:rPr lang="en-US"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rPr>
              <a:t>A computer vision technique that recognizes and locates things of interest inside an image or video frame is known as object detection. This approach is used in a wide range of applications, including self-driving cars, surveillance systems, and augmented reality</a:t>
            </a:r>
            <a:r>
              <a:rPr lang="en-IN"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rPr>
              <a:t>.</a:t>
            </a:r>
          </a:p>
          <a:p>
            <a:pPr marL="101600" marR="0" lvl="0" algn="just" rtl="0">
              <a:lnSpc>
                <a:spcPct val="115000"/>
              </a:lnSpc>
              <a:spcBef>
                <a:spcPts val="0"/>
              </a:spcBef>
              <a:spcAft>
                <a:spcPts val="0"/>
              </a:spcAft>
              <a:buClr>
                <a:schemeClr val="dk1"/>
              </a:buClr>
              <a:buSzPts val="2000"/>
            </a:pPr>
            <a:endParaRPr lang="en-IN"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endParaRPr>
          </a:p>
          <a:p>
            <a:pPr marL="444500" marR="0" lvl="0" indent="-342900" algn="just" rtl="0">
              <a:lnSpc>
                <a:spcPct val="115000"/>
              </a:lnSpc>
              <a:spcBef>
                <a:spcPts val="0"/>
              </a:spcBef>
              <a:spcAft>
                <a:spcPts val="0"/>
              </a:spcAft>
              <a:buClr>
                <a:schemeClr val="dk1"/>
              </a:buClr>
              <a:buSzPts val="2000"/>
              <a:buFont typeface="Arial" panose="020B0604020202020204" pitchFamily="34" charset="0"/>
              <a:buChar char="•"/>
            </a:pPr>
            <a:r>
              <a:rPr lang="en-US"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rPr>
              <a:t>Three popular object identification algorithms include faster R-CNN, YOLO (You Only Look Once), and SSD (Single Shot Detector)</a:t>
            </a:r>
            <a:r>
              <a:rPr lang="en-IN" sz="1800" dirty="0">
                <a:solidFill>
                  <a:schemeClr val="dk1"/>
                </a:solidFill>
                <a:highlight>
                  <a:schemeClr val="lt1"/>
                </a:highlight>
                <a:latin typeface="Times New Roman" panose="02020603050405020304" pitchFamily="18" charset="0"/>
                <a:cs typeface="Times New Roman" panose="02020603050405020304" pitchFamily="18" charset="0"/>
              </a:rPr>
              <a:t>.</a:t>
            </a:r>
          </a:p>
          <a:p>
            <a:pPr marL="101600" marR="0" lvl="0" algn="just" rtl="0">
              <a:lnSpc>
                <a:spcPct val="115000"/>
              </a:lnSpc>
              <a:spcBef>
                <a:spcPts val="0"/>
              </a:spcBef>
              <a:spcAft>
                <a:spcPts val="0"/>
              </a:spcAft>
              <a:buClr>
                <a:schemeClr val="dk1"/>
              </a:buClr>
              <a:buSzPts val="2000"/>
            </a:pPr>
            <a:endParaRPr lang="en-IN"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endParaRPr>
          </a:p>
          <a:p>
            <a:pPr marL="444500" marR="0" lvl="0" indent="-342900" algn="just" rtl="0">
              <a:lnSpc>
                <a:spcPct val="115000"/>
              </a:lnSpc>
              <a:spcBef>
                <a:spcPts val="0"/>
              </a:spcBef>
              <a:spcAft>
                <a:spcPts val="0"/>
              </a:spcAft>
              <a:buClr>
                <a:schemeClr val="dk1"/>
              </a:buClr>
              <a:buSzPts val="2000"/>
              <a:buFont typeface="Arial" panose="020B0604020202020204" pitchFamily="34" charset="0"/>
              <a:buChar char="•"/>
            </a:pPr>
            <a:r>
              <a:rPr lang="en-IN" sz="1800" dirty="0">
                <a:solidFill>
                  <a:schemeClr val="dk1"/>
                </a:solidFill>
                <a:highlight>
                  <a:schemeClr val="lt1"/>
                </a:highlight>
                <a:latin typeface="Times New Roman" panose="02020603050405020304" pitchFamily="18" charset="0"/>
                <a:cs typeface="Times New Roman" panose="02020603050405020304" pitchFamily="18" charset="0"/>
              </a:rPr>
              <a:t>MAP is the metric used to evaluate the object detection algorithms.</a:t>
            </a:r>
            <a:endParaRPr sz="1800" b="0" i="0" u="none" strike="noStrike" cap="none" dirty="0">
              <a:solidFill>
                <a:schemeClr val="dk1"/>
              </a:solidFill>
              <a:highlight>
                <a:schemeClr val="lt1"/>
              </a:highlight>
              <a:latin typeface="Times New Roman" panose="02020603050405020304" pitchFamily="18" charset="0"/>
              <a:cs typeface="Times New Roman" panose="02020603050405020304" pitchFamily="18" charset="0"/>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E9082-DCAC-AF6A-F19F-B6A17994C4B9}"/>
              </a:ext>
            </a:extLst>
          </p:cNvPr>
          <p:cNvSpPr>
            <a:spLocks noGrp="1"/>
          </p:cNvSpPr>
          <p:nvPr>
            <p:ph type="title"/>
          </p:nvPr>
        </p:nvSpPr>
        <p:spPr>
          <a:xfrm>
            <a:off x="2564090" y="692074"/>
            <a:ext cx="5873109" cy="369332"/>
          </a:xfrm>
        </p:spPr>
        <p:txBody>
          <a:bodyPr/>
          <a:lstStyle/>
          <a:p>
            <a:pPr algn="just"/>
            <a:r>
              <a:rPr lang="en-US" sz="2400" b="1" dirty="0">
                <a:latin typeface="Times New Roman" panose="02020603050405020304" pitchFamily="18" charset="0"/>
                <a:cs typeface="Times New Roman" panose="02020603050405020304" pitchFamily="18" charset="0"/>
              </a:rPr>
              <a:t>Yolo (you only look once)</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A1C6B67-A84E-0B54-3000-3788559FFB20}"/>
              </a:ext>
            </a:extLst>
          </p:cNvPr>
          <p:cNvSpPr>
            <a:spLocks noGrp="1"/>
          </p:cNvSpPr>
          <p:nvPr>
            <p:ph type="subTitle" idx="1"/>
          </p:nvPr>
        </p:nvSpPr>
        <p:spPr>
          <a:xfrm>
            <a:off x="457200" y="1786918"/>
            <a:ext cx="8229000" cy="3877985"/>
          </a:xfrm>
        </p:spPr>
        <p:txBody>
          <a:bodyPr/>
          <a:lstStyle/>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YOLO (You Only Look Once) is a prominent object detection method that is noted for its speed and accuracy. Joseph Redmon debuted it in 2015, and it has since gone through eight different versions, with major improvements and updates to its functionality and architecture.</a:t>
            </a:r>
          </a:p>
          <a:p>
            <a:pPr marL="5143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has 24 convolutional layers, four max-pooling layers, and two fully connected layers is used by YOLO. YOLO is intended to process photos with a resolution of 448 x 448.  it uses ReLU as the activation function .</a:t>
            </a:r>
          </a:p>
          <a:p>
            <a:pPr marL="228600" indent="0" algn="just"/>
            <a:endParaRPr lang="en-US"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Yolo employes IOU (intersection over union)technique to identify the bounding box around the object.it also uses NMS(non maximum suppression) technique  to avoid multiple bounding boxes for single class</a:t>
            </a:r>
          </a:p>
          <a:p>
            <a:pPr marL="5143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5143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study used  YOLOv5, YOLOV5-Obb in answering the RQ’s.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8111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A5492-C8E9-9B6A-DA71-9A0F2CAEAE4C}"/>
              </a:ext>
            </a:extLst>
          </p:cNvPr>
          <p:cNvSpPr>
            <a:spLocks noGrp="1"/>
          </p:cNvSpPr>
          <p:nvPr>
            <p:ph type="title"/>
          </p:nvPr>
        </p:nvSpPr>
        <p:spPr>
          <a:xfrm>
            <a:off x="3469064" y="795769"/>
            <a:ext cx="4968136" cy="369332"/>
          </a:xfrm>
        </p:spPr>
        <p:txBody>
          <a:bodyPr/>
          <a:lstStyle/>
          <a:p>
            <a:pPr algn="just"/>
            <a:r>
              <a:rPr lang="en-US" sz="2400" b="1" dirty="0">
                <a:latin typeface="Times New Roman" panose="02020603050405020304" pitchFamily="18" charset="0"/>
                <a:cs typeface="Times New Roman" panose="02020603050405020304" pitchFamily="18" charset="0"/>
              </a:rPr>
              <a:t>Annotation</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106CBC1E-465C-97B1-DC00-0E80280E7914}"/>
              </a:ext>
            </a:extLst>
          </p:cNvPr>
          <p:cNvSpPr>
            <a:spLocks noGrp="1"/>
          </p:cNvSpPr>
          <p:nvPr>
            <p:ph type="subTitle" idx="1"/>
          </p:nvPr>
        </p:nvSpPr>
        <p:spPr>
          <a:xfrm>
            <a:off x="457200" y="2207928"/>
            <a:ext cx="8229000" cy="2769989"/>
          </a:xfrm>
        </p:spPr>
        <p:txBody>
          <a:bodyPr/>
          <a:lstStyle/>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Annotation are most important for object detection algorithms, this annotation helps in localizing the object in the image. To annotate images many free online tools are available . </a:t>
            </a:r>
          </a:p>
          <a:p>
            <a:pPr marL="228600" indent="0"/>
            <a:endParaRPr lang="en-US" dirty="0">
              <a:latin typeface="Times New Roman" panose="02020603050405020304" pitchFamily="18" charset="0"/>
              <a:cs typeface="Times New Roman" panose="02020603050405020304" pitchFamily="18" charset="0"/>
            </a:endParaRP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Tools like makesense.ai, roboflow are used to annotate  the any kind of images  and they are providing the facility of downloading the annotation in desired type.</a:t>
            </a:r>
          </a:p>
          <a:p>
            <a:pPr marL="5143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5143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Annotations are frequently used by </a:t>
            </a:r>
            <a:r>
              <a:rPr lang="en-US" dirty="0" err="1">
                <a:latin typeface="Times New Roman" panose="02020603050405020304" pitchFamily="18" charset="0"/>
                <a:cs typeface="Times New Roman" panose="02020603050405020304" pitchFamily="18" charset="0"/>
              </a:rPr>
              <a:t>ob</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ject</a:t>
            </a:r>
            <a:r>
              <a:rPr lang="en-US" dirty="0">
                <a:latin typeface="Times New Roman" panose="02020603050405020304" pitchFamily="18" charset="0"/>
                <a:cs typeface="Times New Roman" panose="02020603050405020304" pitchFamily="18" charset="0"/>
              </a:rPr>
              <a:t> detection algorithms to locate and identify items inside an image. Annotations can in a variety of forms, including bounding boxes, polygonal segmentation, 3D cuboids, and lines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5793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g1fad2df70b3_0_28"/>
          <p:cNvSpPr txBox="1"/>
          <p:nvPr/>
        </p:nvSpPr>
        <p:spPr>
          <a:xfrm>
            <a:off x="2533725" y="369075"/>
            <a:ext cx="7668600" cy="61552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US" sz="2800" b="1" dirty="0">
                <a:latin typeface="Times New Roman" panose="02020603050405020304" pitchFamily="18" charset="0"/>
                <a:cs typeface="Times New Roman" panose="02020603050405020304" pitchFamily="18" charset="0"/>
              </a:rPr>
              <a:t>P</a:t>
            </a:r>
            <a:r>
              <a:rPr lang="en-IN" sz="2800" b="1" dirty="0" err="1">
                <a:latin typeface="Times New Roman" panose="02020603050405020304" pitchFamily="18" charset="0"/>
                <a:cs typeface="Times New Roman" panose="02020603050405020304" pitchFamily="18" charset="0"/>
              </a:rPr>
              <a:t>roblem</a:t>
            </a:r>
            <a:r>
              <a:rPr lang="en-IN" sz="2800" b="1" dirty="0">
                <a:latin typeface="Times New Roman" panose="02020603050405020304" pitchFamily="18" charset="0"/>
                <a:cs typeface="Times New Roman" panose="02020603050405020304" pitchFamily="18" charset="0"/>
              </a:rPr>
              <a:t> Statement</a:t>
            </a:r>
            <a:endParaRPr sz="2800" b="1"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266" name="Google Shape;266;g1fad2df70b3_0_28"/>
          <p:cNvSpPr txBox="1"/>
          <p:nvPr/>
        </p:nvSpPr>
        <p:spPr>
          <a:xfrm>
            <a:off x="763100" y="2264375"/>
            <a:ext cx="7668600" cy="3231624"/>
          </a:xfrm>
          <a:prstGeom prst="rect">
            <a:avLst/>
          </a:prstGeom>
          <a:noFill/>
          <a:ln>
            <a:noFill/>
          </a:ln>
        </p:spPr>
        <p:txBody>
          <a:bodyPr spcFirstLastPara="1" wrap="square" lIns="91425" tIns="91425" rIns="91425" bIns="91425" anchor="t" anchorCtr="0">
            <a:spAutoFit/>
          </a:bodyPr>
          <a:lstStyle/>
          <a:p>
            <a:pPr marL="457200" marR="0" lvl="0" indent="-355600" algn="just" rtl="0">
              <a:lnSpc>
                <a:spcPct val="100000"/>
              </a:lnSpc>
              <a:spcBef>
                <a:spcPts val="0"/>
              </a:spcBef>
              <a:spcAft>
                <a:spcPts val="0"/>
              </a:spcAft>
              <a:buClr>
                <a:srgbClr val="000000"/>
              </a:buClr>
              <a:buSzPts val="2000"/>
              <a:buFont typeface="Arial"/>
              <a:buChar char="●"/>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Maintaining traceability of unique manufactured units is critical for manufacturing quality control. This entails giving each </a:t>
            </a:r>
            <a:r>
              <a:rPr lang="en-US" sz="1800" b="0" i="0" u="none" strike="noStrike" cap="none" dirty="0" err="1">
                <a:solidFill>
                  <a:srgbClr val="000000"/>
                </a:solidFill>
                <a:latin typeface="Times New Roman" panose="02020603050405020304" pitchFamily="18" charset="0"/>
                <a:cs typeface="Times New Roman" panose="02020603050405020304" pitchFamily="18" charset="0"/>
                <a:sym typeface="Arial"/>
              </a:rPr>
              <a:t>ob</a:t>
            </a: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 </a:t>
            </a:r>
            <a:r>
              <a:rPr lang="en-US" sz="1800" b="0" i="0" u="none" strike="noStrike" cap="none" dirty="0" err="1">
                <a:solidFill>
                  <a:srgbClr val="000000"/>
                </a:solidFill>
                <a:latin typeface="Times New Roman" panose="02020603050405020304" pitchFamily="18" charset="0"/>
                <a:cs typeface="Times New Roman" panose="02020603050405020304" pitchFamily="18" charset="0"/>
                <a:sym typeface="Arial"/>
              </a:rPr>
              <a:t>ject</a:t>
            </a: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 a unique identification mark, which is usually a stamped number on the material. Reading these marks, however, can be difficult, especially with fluctuating image quality.</a:t>
            </a:r>
          </a:p>
          <a:p>
            <a:pPr marL="457200" marR="0" lvl="0" indent="-355600" algn="just" rtl="0">
              <a:lnSpc>
                <a:spcPct val="100000"/>
              </a:lnSpc>
              <a:spcBef>
                <a:spcPts val="0"/>
              </a:spcBef>
              <a:spcAft>
                <a:spcPts val="0"/>
              </a:spcAft>
              <a:buClr>
                <a:srgbClr val="000000"/>
              </a:buClr>
              <a:buSzPts val="2000"/>
              <a:buFont typeface="Arial"/>
              <a:buChar char="●"/>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Deep Learning-based image analysis improvements have provided a solution. With enough training data, these algorithms can be exceedingly resilient. Some methods include "transfer learning," which involves first training on a broad dataset to gain general knowledge and then fine-tuning for specific images. This allows for the au- </a:t>
            </a:r>
            <a:r>
              <a:rPr lang="en-US" sz="1800" b="0" i="0" u="none" strike="noStrike" cap="none" dirty="0" err="1">
                <a:solidFill>
                  <a:srgbClr val="000000"/>
                </a:solidFill>
                <a:latin typeface="Times New Roman" panose="02020603050405020304" pitchFamily="18" charset="0"/>
                <a:cs typeface="Times New Roman" panose="02020603050405020304" pitchFamily="18" charset="0"/>
                <a:sym typeface="Arial"/>
              </a:rPr>
              <a:t>tomatic</a:t>
            </a: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 and reliable reading of identification markers, ensuring effective industrial traceability</a:t>
            </a:r>
            <a:endParaRPr sz="18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1110</TotalTime>
  <Words>2957</Words>
  <Application>Microsoft Office PowerPoint</Application>
  <PresentationFormat>On-screen Show (4:3)</PresentationFormat>
  <Paragraphs>298</Paragraphs>
  <Slides>45</Slides>
  <Notes>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45</vt:i4>
      </vt:variant>
    </vt:vector>
  </HeadingPairs>
  <TitlesOfParts>
    <vt:vector size="51" baseType="lpstr">
      <vt:lpstr>Arial</vt:lpstr>
      <vt:lpstr>Calibri</vt:lpstr>
      <vt:lpstr>Times New Roman</vt:lpstr>
      <vt:lpstr>Roboto</vt:lpstr>
      <vt:lpstr>Office Theme</vt:lpstr>
      <vt:lpstr>Office Theme</vt:lpstr>
      <vt:lpstr>PowerPoint Presentation</vt:lpstr>
      <vt:lpstr>PowerPoint Presentation</vt:lpstr>
      <vt:lpstr>About</vt:lpstr>
      <vt:lpstr>PowerPoint Presentation</vt:lpstr>
      <vt:lpstr>Related Work (Existing Solutions of OCR)</vt:lpstr>
      <vt:lpstr>PowerPoint Presentation</vt:lpstr>
      <vt:lpstr>Yolo (you only look once)</vt:lpstr>
      <vt:lpstr>Annotation</vt:lpstr>
      <vt:lpstr>PowerPoint Presentation</vt:lpstr>
      <vt:lpstr>PowerPoint Presentation</vt:lpstr>
      <vt:lpstr>PowerPoint Presentation</vt:lpstr>
      <vt:lpstr>Method</vt:lpstr>
      <vt:lpstr>PowerPoint Presentation</vt:lpstr>
      <vt:lpstr>Applying existing OCR techniques on Old Images</vt:lpstr>
      <vt:lpstr>Old image</vt:lpstr>
      <vt:lpstr>Rectangular bounding Boxes</vt:lpstr>
      <vt:lpstr>Training old images with YOLOv5</vt:lpstr>
      <vt:lpstr>Rotational bounding boxes to correct orientation</vt:lpstr>
      <vt:lpstr>Character level recognization of YOLOv5</vt:lpstr>
      <vt:lpstr>New Images </vt:lpstr>
      <vt:lpstr>Annotations for YOLOv5 _obb</vt:lpstr>
      <vt:lpstr>Training of YOLOv5 _OBB</vt:lpstr>
      <vt:lpstr>Discussions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Comparison of results</vt:lpstr>
      <vt:lpstr>Conclusion</vt:lpstr>
      <vt:lpstr>Future work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MONICA.G</dc:creator>
  <cp:lastModifiedBy>Gattupalli Monica</cp:lastModifiedBy>
  <cp:revision>4</cp:revision>
  <dcterms:modified xsi:type="dcterms:W3CDTF">2023-09-27T08:35:35Z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44</vt:i4>
  </property>
</Properties>
</file>